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sldIdLst>
    <p:sldId id="256" r:id="rId2"/>
    <p:sldId id="266" r:id="rId3"/>
    <p:sldId id="258" r:id="rId4"/>
    <p:sldId id="260" r:id="rId5"/>
    <p:sldId id="264" r:id="rId6"/>
    <p:sldId id="261" r:id="rId7"/>
    <p:sldId id="262"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62" d="100"/>
          <a:sy n="62" d="100"/>
        </p:scale>
        <p:origin x="53" y="5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4/8/2020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358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4/8/2020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0750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4/8/2020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4390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4/8/2020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10219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4/8/2020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06669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4/8/2020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578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4/8/2020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61153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4/8/2020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880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4/8/2020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14009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4/8/2020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67785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4/8/2020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83481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4/8/2020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23261702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2" r:id="rId6"/>
    <p:sldLayoutId id="2147483668" r:id="rId7"/>
    <p:sldLayoutId id="2147483669" r:id="rId8"/>
    <p:sldLayoutId id="2147483670" r:id="rId9"/>
    <p:sldLayoutId id="2147483671"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bestplaces.net/economy/city/colorado/denver" TargetMode="External"/><Relationship Id="rId7" Type="http://schemas.openxmlformats.org/officeDocument/2006/relationships/image" Target="../media/image3.png"/><Relationship Id="rId2" Type="http://schemas.openxmlformats.org/officeDocument/2006/relationships/hyperlink" Target="https://www.bestplaces.net/people/city/colorado/denver" TargetMode="Externa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www.bestplaces.net/climate/city/colorado/denver" TargetMode="External"/><Relationship Id="rId4" Type="http://schemas.openxmlformats.org/officeDocument/2006/relationships/hyperlink" Target="https://www.realtor.com/realestateandhomes-search/Denver_CO/?cid=prt_bestplaces_overview_te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7509D66-98D6-4A4A-A389-EF1B5FBAA04C}"/>
              </a:ext>
            </a:extLst>
          </p:cNvPr>
          <p:cNvPicPr>
            <a:picLocks noChangeAspect="1"/>
          </p:cNvPicPr>
          <p:nvPr/>
        </p:nvPicPr>
        <p:blipFill rotWithShape="1">
          <a:blip r:embed="rId2"/>
          <a:srcRect l="15628" r="-1" b="-1"/>
          <a:stretch/>
        </p:blipFill>
        <p:spPr>
          <a:xfrm>
            <a:off x="6542902" y="10"/>
            <a:ext cx="5649097" cy="4469216"/>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AC94B9-4A5F-479E-8B2D-A1E4898977EA}"/>
              </a:ext>
            </a:extLst>
          </p:cNvPr>
          <p:cNvSpPr>
            <a:spLocks noGrp="1"/>
          </p:cNvSpPr>
          <p:nvPr>
            <p:ph type="ctrTitle"/>
          </p:nvPr>
        </p:nvSpPr>
        <p:spPr>
          <a:xfrm>
            <a:off x="317342" y="4954811"/>
            <a:ext cx="8944047" cy="1182918"/>
          </a:xfrm>
        </p:spPr>
        <p:txBody>
          <a:bodyPr anchor="b">
            <a:normAutofit/>
          </a:bodyPr>
          <a:lstStyle/>
          <a:p>
            <a:r>
              <a:rPr lang="en-US" sz="4800" b="1" dirty="0"/>
              <a:t>Career &amp; City Search</a:t>
            </a:r>
            <a:endParaRPr lang="en-US" sz="48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241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DE4729-FE20-4E42-9FBD-38155D6035FC}"/>
              </a:ext>
            </a:extLst>
          </p:cNvPr>
          <p:cNvSpPr txBox="1"/>
          <p:nvPr/>
        </p:nvSpPr>
        <p:spPr>
          <a:xfrm>
            <a:off x="1328351" y="982362"/>
            <a:ext cx="9131644" cy="5078313"/>
          </a:xfrm>
          <a:prstGeom prst="rect">
            <a:avLst/>
          </a:prstGeom>
          <a:noFill/>
        </p:spPr>
        <p:txBody>
          <a:bodyPr wrap="square" rtlCol="0">
            <a:spAutoFit/>
          </a:bodyPr>
          <a:lstStyle/>
          <a:p>
            <a:r>
              <a:rPr lang="en-US" dirty="0"/>
              <a:t>Welcome to the </a:t>
            </a:r>
            <a:r>
              <a:rPr lang="en-US" b="1" dirty="0"/>
              <a:t>Career &amp; City Search</a:t>
            </a:r>
            <a:r>
              <a:rPr lang="en-US" dirty="0"/>
              <a:t> page. We are glad you found us!</a:t>
            </a:r>
          </a:p>
          <a:p>
            <a:endParaRPr lang="en-US" dirty="0"/>
          </a:p>
          <a:p>
            <a:r>
              <a:rPr lang="en-US" dirty="0"/>
              <a:t>Are you interested in a career change? Are you looking to relocate to a new city? Are you curious to see how your current city’s average salary, housing prices, and unemployment rate compares to other cities in the United States?</a:t>
            </a:r>
          </a:p>
          <a:p>
            <a:endParaRPr lang="en-US" dirty="0"/>
          </a:p>
          <a:p>
            <a:r>
              <a:rPr lang="en-US" dirty="0"/>
              <a:t>Career &amp; City Search is here to help.</a:t>
            </a:r>
          </a:p>
          <a:p>
            <a:endParaRPr lang="en-US" dirty="0"/>
          </a:p>
          <a:p>
            <a:r>
              <a:rPr lang="en-US" dirty="0"/>
              <a:t>Navigate our site by typing in a specific city or job title into the search bar. The results you get will be high-level information specific to that city or job you are interested in learning more about. You will also find dynamic tableau visualizations that help show how major cities compare to one another in terms of population size, average rent payments and even commute time and average temperatures.</a:t>
            </a:r>
          </a:p>
          <a:p>
            <a:r>
              <a:rPr lang="en-US" dirty="0"/>
              <a:t>We hope our website helps make your next career and/or city search easy and straightforward.</a:t>
            </a:r>
          </a:p>
          <a:p>
            <a:endParaRPr lang="en-US" dirty="0"/>
          </a:p>
          <a:p>
            <a:r>
              <a:rPr lang="en-US" dirty="0"/>
              <a:t>Happy Searching! -The Career &amp; City Search Team</a:t>
            </a:r>
          </a:p>
          <a:p>
            <a:endParaRPr lang="en-US" dirty="0"/>
          </a:p>
        </p:txBody>
      </p:sp>
    </p:spTree>
    <p:extLst>
      <p:ext uri="{BB962C8B-B14F-4D97-AF65-F5344CB8AC3E}">
        <p14:creationId xmlns:p14="http://schemas.microsoft.com/office/powerpoint/2010/main" val="690379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73A974-2FB6-4301-8DFD-8E9B486BF4A9}"/>
              </a:ext>
            </a:extLst>
          </p:cNvPr>
          <p:cNvSpPr/>
          <p:nvPr/>
        </p:nvSpPr>
        <p:spPr>
          <a:xfrm>
            <a:off x="110950" y="992274"/>
            <a:ext cx="2398394" cy="575451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3">
            <a:extLst>
              <a:ext uri="{FF2B5EF4-FFF2-40B4-BE49-F238E27FC236}">
                <a16:creationId xmlns:a16="http://schemas.microsoft.com/office/drawing/2014/main" id="{775A251F-5D78-4340-9D68-A6B8ECB4B9A6}"/>
              </a:ext>
            </a:extLst>
          </p:cNvPr>
          <p:cNvSpPr txBox="1">
            <a:spLocks/>
          </p:cNvSpPr>
          <p:nvPr/>
        </p:nvSpPr>
        <p:spPr>
          <a:xfrm>
            <a:off x="110960" y="1649498"/>
            <a:ext cx="2387164" cy="4329110"/>
          </a:xfrm>
          <a:prstGeom prst="rect">
            <a:avLst/>
          </a:prstGeom>
          <a:solidFill>
            <a:schemeClr val="bg1">
              <a:lumMod val="85000"/>
            </a:schemeClr>
          </a:solidFill>
        </p:spPr>
        <p:txBody>
          <a:bodyPr>
            <a:normAutofit fontScale="7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0070C0"/>
                </a:solidFill>
              </a:rPr>
              <a:t>Home</a:t>
            </a:r>
          </a:p>
          <a:p>
            <a:pPr marL="0" indent="0">
              <a:buNone/>
            </a:pPr>
            <a:r>
              <a:rPr lang="en-US" sz="1400" dirty="0"/>
              <a:t>Tableau Dashboard</a:t>
            </a:r>
          </a:p>
          <a:p>
            <a:pPr marL="0" indent="0">
              <a:buNone/>
            </a:pPr>
            <a:r>
              <a:rPr lang="en-US" sz="1400" dirty="0"/>
              <a:t>Machine Learning</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Static Reports</a:t>
            </a:r>
            <a:r>
              <a:rPr lang="en-US" sz="1400" dirty="0">
                <a:latin typeface="Arial" panose="020B0604020202020204" pitchFamily="34" charset="0"/>
                <a:cs typeface="Arial" panose="020B0604020202020204" pitchFamily="34" charset="0"/>
              </a:rPr>
              <a:t> </a:t>
            </a:r>
          </a:p>
          <a:p>
            <a:pPr marL="0" indent="0">
              <a:buNone/>
            </a:pPr>
            <a:r>
              <a:rPr lang="en-US" sz="1400" dirty="0"/>
              <a:t>   Top 10 Cities for Data Analysts</a:t>
            </a:r>
          </a:p>
          <a:p>
            <a:pPr marL="0" indent="0">
              <a:buNone/>
            </a:pPr>
            <a:r>
              <a:rPr lang="en-US" sz="1400" dirty="0"/>
              <a:t>   Historical unemployment</a:t>
            </a:r>
          </a:p>
          <a:p>
            <a:pPr marL="0" indent="0">
              <a:buNone/>
            </a:pPr>
            <a:r>
              <a:rPr lang="en-US" sz="1400" dirty="0"/>
              <a:t>   Housing Data</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Useful Links</a:t>
            </a:r>
            <a:r>
              <a:rPr lang="en-US" sz="1400" dirty="0">
                <a:latin typeface="Arial" panose="020B0604020202020204" pitchFamily="34" charset="0"/>
                <a:cs typeface="Arial" panose="020B0604020202020204" pitchFamily="34" charset="0"/>
              </a:rPr>
              <a:t> </a:t>
            </a:r>
          </a:p>
          <a:p>
            <a:pPr marL="0" indent="0">
              <a:buNone/>
            </a:pPr>
            <a:r>
              <a:rPr lang="en-US" sz="1400" dirty="0"/>
              <a:t>   U.S. Crime map</a:t>
            </a:r>
          </a:p>
          <a:p>
            <a:pPr marL="0" indent="0">
              <a:buNone/>
            </a:pPr>
            <a:r>
              <a:rPr lang="en-US" sz="1400" dirty="0"/>
              <a:t>   U.S. News report</a:t>
            </a:r>
          </a:p>
          <a:p>
            <a:pPr marL="0" indent="0">
              <a:buNone/>
            </a:pPr>
            <a:r>
              <a:rPr lang="en-US" sz="1400" dirty="0"/>
              <a:t>   </a:t>
            </a:r>
          </a:p>
          <a:p>
            <a:pPr marL="0" indent="0">
              <a:buNone/>
            </a:pPr>
            <a:r>
              <a:rPr lang="en-US" sz="1400" dirty="0"/>
              <a:t> </a:t>
            </a:r>
          </a:p>
          <a:p>
            <a:pPr marL="0" indent="0">
              <a:buNone/>
            </a:pPr>
            <a:r>
              <a:rPr lang="en-US" sz="1400" dirty="0"/>
              <a:t>   </a:t>
            </a:r>
          </a:p>
          <a:p>
            <a:endParaRPr lang="en-US" dirty="0"/>
          </a:p>
          <a:p>
            <a:endParaRPr lang="en-US" dirty="0"/>
          </a:p>
        </p:txBody>
      </p:sp>
      <p:sp>
        <p:nvSpPr>
          <p:cNvPr id="3" name="Title 1">
            <a:extLst>
              <a:ext uri="{FF2B5EF4-FFF2-40B4-BE49-F238E27FC236}">
                <a16:creationId xmlns:a16="http://schemas.microsoft.com/office/drawing/2014/main" id="{EECBC305-EB67-4DC9-AA59-DD224041EF5B}"/>
              </a:ext>
            </a:extLst>
          </p:cNvPr>
          <p:cNvSpPr txBox="1">
            <a:spLocks/>
          </p:cNvSpPr>
          <p:nvPr/>
        </p:nvSpPr>
        <p:spPr>
          <a:xfrm>
            <a:off x="-282433" y="1135339"/>
            <a:ext cx="2398395" cy="5141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Tech Jobs USA</a:t>
            </a:r>
          </a:p>
        </p:txBody>
      </p:sp>
      <p:cxnSp>
        <p:nvCxnSpPr>
          <p:cNvPr id="5" name="Straight Connector 4">
            <a:extLst>
              <a:ext uri="{FF2B5EF4-FFF2-40B4-BE49-F238E27FC236}">
                <a16:creationId xmlns:a16="http://schemas.microsoft.com/office/drawing/2014/main" id="{49FA8CB8-4E4E-429B-906F-709CDA653972}"/>
              </a:ext>
            </a:extLst>
          </p:cNvPr>
          <p:cNvCxnSpPr>
            <a:cxnSpLocks/>
          </p:cNvCxnSpPr>
          <p:nvPr/>
        </p:nvCxnSpPr>
        <p:spPr>
          <a:xfrm>
            <a:off x="110950" y="2754399"/>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13F84F-C67F-4A2E-BA6F-8340D4AF97A6}"/>
              </a:ext>
            </a:extLst>
          </p:cNvPr>
          <p:cNvSpPr txBox="1"/>
          <p:nvPr/>
        </p:nvSpPr>
        <p:spPr>
          <a:xfrm>
            <a:off x="5078627" y="1297458"/>
            <a:ext cx="4615249" cy="307777"/>
          </a:xfrm>
          <a:prstGeom prst="rect">
            <a:avLst/>
          </a:prstGeom>
          <a:noFill/>
          <a:ln>
            <a:solidFill>
              <a:schemeClr val="accent1">
                <a:shade val="50000"/>
              </a:schemeClr>
            </a:solidFill>
          </a:ln>
        </p:spPr>
        <p:txBody>
          <a:bodyPr wrap="square" rtlCol="0">
            <a:spAutoFit/>
          </a:bodyPr>
          <a:lstStyle/>
          <a:p>
            <a:r>
              <a:rPr lang="en-US" sz="1400" dirty="0">
                <a:solidFill>
                  <a:schemeClr val="bg1">
                    <a:lumMod val="75000"/>
                  </a:schemeClr>
                </a:solidFill>
              </a:rPr>
              <a:t>Enter a City</a:t>
            </a:r>
          </a:p>
        </p:txBody>
      </p:sp>
      <p:cxnSp>
        <p:nvCxnSpPr>
          <p:cNvPr id="9" name="Straight Connector 8">
            <a:extLst>
              <a:ext uri="{FF2B5EF4-FFF2-40B4-BE49-F238E27FC236}">
                <a16:creationId xmlns:a16="http://schemas.microsoft.com/office/drawing/2014/main" id="{4DBB0AC9-31DE-4E5A-92F4-51E22A52AE0B}"/>
              </a:ext>
            </a:extLst>
          </p:cNvPr>
          <p:cNvCxnSpPr>
            <a:cxnSpLocks/>
          </p:cNvCxnSpPr>
          <p:nvPr/>
        </p:nvCxnSpPr>
        <p:spPr>
          <a:xfrm>
            <a:off x="122170" y="3957123"/>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7EC5C8-AA5B-4F9E-8A6C-B15E1FCD7A74}"/>
              </a:ext>
            </a:extLst>
          </p:cNvPr>
          <p:cNvSpPr txBox="1"/>
          <p:nvPr/>
        </p:nvSpPr>
        <p:spPr>
          <a:xfrm>
            <a:off x="5078627" y="1762895"/>
            <a:ext cx="1501346" cy="369332"/>
          </a:xfrm>
          <a:prstGeom prst="rect">
            <a:avLst/>
          </a:prstGeom>
          <a:noFill/>
        </p:spPr>
        <p:txBody>
          <a:bodyPr wrap="square" rtlCol="0">
            <a:spAutoFit/>
          </a:bodyPr>
          <a:lstStyle/>
          <a:p>
            <a:r>
              <a:rPr lang="en-US" dirty="0"/>
              <a:t>or</a:t>
            </a:r>
          </a:p>
        </p:txBody>
      </p:sp>
      <p:sp>
        <p:nvSpPr>
          <p:cNvPr id="12" name="TextBox 11">
            <a:extLst>
              <a:ext uri="{FF2B5EF4-FFF2-40B4-BE49-F238E27FC236}">
                <a16:creationId xmlns:a16="http://schemas.microsoft.com/office/drawing/2014/main" id="{338482C3-5075-4AC8-9436-58522A33C204}"/>
              </a:ext>
            </a:extLst>
          </p:cNvPr>
          <p:cNvSpPr txBox="1"/>
          <p:nvPr/>
        </p:nvSpPr>
        <p:spPr>
          <a:xfrm>
            <a:off x="5078627" y="2246867"/>
            <a:ext cx="4615249" cy="307777"/>
          </a:xfrm>
          <a:prstGeom prst="rect">
            <a:avLst/>
          </a:prstGeom>
          <a:noFill/>
          <a:ln>
            <a:solidFill>
              <a:schemeClr val="accent1">
                <a:shade val="50000"/>
              </a:schemeClr>
            </a:solidFill>
          </a:ln>
        </p:spPr>
        <p:txBody>
          <a:bodyPr wrap="square" rtlCol="0">
            <a:spAutoFit/>
          </a:bodyPr>
          <a:lstStyle/>
          <a:p>
            <a:r>
              <a:rPr lang="en-US" sz="1400" dirty="0">
                <a:solidFill>
                  <a:schemeClr val="bg1">
                    <a:lumMod val="75000"/>
                  </a:schemeClr>
                </a:solidFill>
              </a:rPr>
              <a:t>Enter a Job Title</a:t>
            </a:r>
          </a:p>
        </p:txBody>
      </p:sp>
      <p:sp>
        <p:nvSpPr>
          <p:cNvPr id="13" name="TextBox 12">
            <a:extLst>
              <a:ext uri="{FF2B5EF4-FFF2-40B4-BE49-F238E27FC236}">
                <a16:creationId xmlns:a16="http://schemas.microsoft.com/office/drawing/2014/main" id="{25C2FEC8-670B-449F-81FA-2935F925A07D}"/>
              </a:ext>
            </a:extLst>
          </p:cNvPr>
          <p:cNvSpPr txBox="1"/>
          <p:nvPr/>
        </p:nvSpPr>
        <p:spPr>
          <a:xfrm>
            <a:off x="3490784" y="2253045"/>
            <a:ext cx="1501346" cy="369332"/>
          </a:xfrm>
          <a:prstGeom prst="rect">
            <a:avLst/>
          </a:prstGeom>
          <a:noFill/>
        </p:spPr>
        <p:txBody>
          <a:bodyPr wrap="square" rtlCol="0">
            <a:spAutoFit/>
          </a:bodyPr>
          <a:lstStyle/>
          <a:p>
            <a:r>
              <a:rPr lang="en-US" b="1" dirty="0"/>
              <a:t>Job Title:</a:t>
            </a:r>
          </a:p>
        </p:txBody>
      </p:sp>
      <p:sp>
        <p:nvSpPr>
          <p:cNvPr id="18" name="TextBox 17">
            <a:extLst>
              <a:ext uri="{FF2B5EF4-FFF2-40B4-BE49-F238E27FC236}">
                <a16:creationId xmlns:a16="http://schemas.microsoft.com/office/drawing/2014/main" id="{297277EE-3F33-4BCB-BE81-74CE2E1F55C2}"/>
              </a:ext>
            </a:extLst>
          </p:cNvPr>
          <p:cNvSpPr txBox="1"/>
          <p:nvPr/>
        </p:nvSpPr>
        <p:spPr>
          <a:xfrm>
            <a:off x="3513438" y="1301580"/>
            <a:ext cx="1501346" cy="369332"/>
          </a:xfrm>
          <a:prstGeom prst="rect">
            <a:avLst/>
          </a:prstGeom>
          <a:noFill/>
        </p:spPr>
        <p:txBody>
          <a:bodyPr wrap="square" rtlCol="0">
            <a:spAutoFit/>
          </a:bodyPr>
          <a:lstStyle/>
          <a:p>
            <a:r>
              <a:rPr lang="en-US" b="1" dirty="0"/>
              <a:t>City: </a:t>
            </a:r>
          </a:p>
        </p:txBody>
      </p:sp>
    </p:spTree>
    <p:extLst>
      <p:ext uri="{BB962C8B-B14F-4D97-AF65-F5344CB8AC3E}">
        <p14:creationId xmlns:p14="http://schemas.microsoft.com/office/powerpoint/2010/main" val="251394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73A974-2FB6-4301-8DFD-8E9B486BF4A9}"/>
              </a:ext>
            </a:extLst>
          </p:cNvPr>
          <p:cNvSpPr/>
          <p:nvPr/>
        </p:nvSpPr>
        <p:spPr>
          <a:xfrm>
            <a:off x="110950" y="992274"/>
            <a:ext cx="2398394" cy="575451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3">
            <a:extLst>
              <a:ext uri="{FF2B5EF4-FFF2-40B4-BE49-F238E27FC236}">
                <a16:creationId xmlns:a16="http://schemas.microsoft.com/office/drawing/2014/main" id="{775A251F-5D78-4340-9D68-A6B8ECB4B9A6}"/>
              </a:ext>
            </a:extLst>
          </p:cNvPr>
          <p:cNvSpPr txBox="1">
            <a:spLocks/>
          </p:cNvSpPr>
          <p:nvPr/>
        </p:nvSpPr>
        <p:spPr>
          <a:xfrm>
            <a:off x="110960" y="1649498"/>
            <a:ext cx="2387164" cy="4329110"/>
          </a:xfrm>
          <a:prstGeom prst="rect">
            <a:avLst/>
          </a:prstGeom>
          <a:solidFill>
            <a:schemeClr val="bg1">
              <a:lumMod val="85000"/>
            </a:schemeClr>
          </a:solidFill>
        </p:spPr>
        <p:txBody>
          <a:bodyPr>
            <a:normAutofit fontScale="7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0070C0"/>
                </a:solidFill>
              </a:rPr>
              <a:t>Home</a:t>
            </a:r>
          </a:p>
          <a:p>
            <a:pPr marL="0" indent="0">
              <a:buNone/>
            </a:pPr>
            <a:r>
              <a:rPr lang="en-US" sz="1400" dirty="0"/>
              <a:t>Tableau Dashboard</a:t>
            </a:r>
          </a:p>
          <a:p>
            <a:pPr marL="0" indent="0">
              <a:buNone/>
            </a:pPr>
            <a:r>
              <a:rPr lang="en-US" sz="1400" dirty="0"/>
              <a:t>Machine Learning</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Static Reports</a:t>
            </a:r>
            <a:r>
              <a:rPr lang="en-US" sz="1400" dirty="0">
                <a:latin typeface="Arial" panose="020B0604020202020204" pitchFamily="34" charset="0"/>
                <a:cs typeface="Arial" panose="020B0604020202020204" pitchFamily="34" charset="0"/>
              </a:rPr>
              <a:t> </a:t>
            </a:r>
          </a:p>
          <a:p>
            <a:pPr marL="0" indent="0">
              <a:buNone/>
            </a:pPr>
            <a:r>
              <a:rPr lang="en-US" sz="1400" dirty="0"/>
              <a:t>   Top 10 Cities for Data Analysts</a:t>
            </a:r>
          </a:p>
          <a:p>
            <a:pPr marL="0" indent="0">
              <a:buNone/>
            </a:pPr>
            <a:r>
              <a:rPr lang="en-US" sz="1400" dirty="0"/>
              <a:t>   Historical unemployment</a:t>
            </a:r>
          </a:p>
          <a:p>
            <a:pPr marL="0" indent="0">
              <a:buNone/>
            </a:pPr>
            <a:r>
              <a:rPr lang="en-US" sz="1400" dirty="0"/>
              <a:t>   Housing Data</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Useful Links</a:t>
            </a:r>
            <a:r>
              <a:rPr lang="en-US" sz="1400" dirty="0">
                <a:latin typeface="Arial" panose="020B0604020202020204" pitchFamily="34" charset="0"/>
                <a:cs typeface="Arial" panose="020B0604020202020204" pitchFamily="34" charset="0"/>
              </a:rPr>
              <a:t> </a:t>
            </a:r>
          </a:p>
          <a:p>
            <a:pPr marL="0" indent="0">
              <a:buNone/>
            </a:pPr>
            <a:r>
              <a:rPr lang="en-US" sz="1400" dirty="0"/>
              <a:t>   U.S. Crime map</a:t>
            </a:r>
          </a:p>
          <a:p>
            <a:pPr marL="0" indent="0">
              <a:buNone/>
            </a:pPr>
            <a:r>
              <a:rPr lang="en-US" sz="1400" dirty="0"/>
              <a:t>   U.S. News report</a:t>
            </a:r>
          </a:p>
          <a:p>
            <a:pPr marL="0" indent="0">
              <a:buNone/>
            </a:pPr>
            <a:r>
              <a:rPr lang="en-US" sz="1400" dirty="0"/>
              <a:t>   </a:t>
            </a:r>
          </a:p>
          <a:p>
            <a:pPr marL="0" indent="0">
              <a:buNone/>
            </a:pPr>
            <a:r>
              <a:rPr lang="en-US" sz="1400" dirty="0"/>
              <a:t> </a:t>
            </a:r>
          </a:p>
          <a:p>
            <a:pPr marL="0" indent="0">
              <a:buNone/>
            </a:pPr>
            <a:r>
              <a:rPr lang="en-US" sz="1400" dirty="0"/>
              <a:t>   </a:t>
            </a:r>
          </a:p>
          <a:p>
            <a:endParaRPr lang="en-US" dirty="0"/>
          </a:p>
          <a:p>
            <a:endParaRPr lang="en-US" dirty="0"/>
          </a:p>
        </p:txBody>
      </p:sp>
      <p:sp>
        <p:nvSpPr>
          <p:cNvPr id="3" name="Title 1">
            <a:extLst>
              <a:ext uri="{FF2B5EF4-FFF2-40B4-BE49-F238E27FC236}">
                <a16:creationId xmlns:a16="http://schemas.microsoft.com/office/drawing/2014/main" id="{EECBC305-EB67-4DC9-AA59-DD224041EF5B}"/>
              </a:ext>
            </a:extLst>
          </p:cNvPr>
          <p:cNvSpPr txBox="1">
            <a:spLocks/>
          </p:cNvSpPr>
          <p:nvPr/>
        </p:nvSpPr>
        <p:spPr>
          <a:xfrm>
            <a:off x="-282433" y="1135339"/>
            <a:ext cx="2398395" cy="5141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t>Tech Jobs USA</a:t>
            </a:r>
            <a:endParaRPr lang="en-US" sz="1800" dirty="0"/>
          </a:p>
        </p:txBody>
      </p:sp>
      <p:cxnSp>
        <p:nvCxnSpPr>
          <p:cNvPr id="5" name="Straight Connector 4">
            <a:extLst>
              <a:ext uri="{FF2B5EF4-FFF2-40B4-BE49-F238E27FC236}">
                <a16:creationId xmlns:a16="http://schemas.microsoft.com/office/drawing/2014/main" id="{49FA8CB8-4E4E-429B-906F-709CDA653972}"/>
              </a:ext>
            </a:extLst>
          </p:cNvPr>
          <p:cNvCxnSpPr>
            <a:cxnSpLocks/>
          </p:cNvCxnSpPr>
          <p:nvPr/>
        </p:nvCxnSpPr>
        <p:spPr>
          <a:xfrm>
            <a:off x="110950" y="2754399"/>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13F84F-C67F-4A2E-BA6F-8340D4AF97A6}"/>
              </a:ext>
            </a:extLst>
          </p:cNvPr>
          <p:cNvSpPr txBox="1"/>
          <p:nvPr/>
        </p:nvSpPr>
        <p:spPr>
          <a:xfrm>
            <a:off x="5078627" y="1297458"/>
            <a:ext cx="4615249" cy="307777"/>
          </a:xfrm>
          <a:prstGeom prst="rect">
            <a:avLst/>
          </a:prstGeom>
          <a:noFill/>
          <a:ln>
            <a:solidFill>
              <a:schemeClr val="accent1">
                <a:shade val="50000"/>
              </a:schemeClr>
            </a:solidFill>
          </a:ln>
        </p:spPr>
        <p:txBody>
          <a:bodyPr wrap="square" rtlCol="0">
            <a:spAutoFit/>
          </a:bodyPr>
          <a:lstStyle/>
          <a:p>
            <a:r>
              <a:rPr lang="en-US" sz="1400" dirty="0"/>
              <a:t>De</a:t>
            </a:r>
          </a:p>
        </p:txBody>
      </p:sp>
      <p:cxnSp>
        <p:nvCxnSpPr>
          <p:cNvPr id="9" name="Straight Connector 8">
            <a:extLst>
              <a:ext uri="{FF2B5EF4-FFF2-40B4-BE49-F238E27FC236}">
                <a16:creationId xmlns:a16="http://schemas.microsoft.com/office/drawing/2014/main" id="{4DBB0AC9-31DE-4E5A-92F4-51E22A52AE0B}"/>
              </a:ext>
            </a:extLst>
          </p:cNvPr>
          <p:cNvCxnSpPr>
            <a:cxnSpLocks/>
          </p:cNvCxnSpPr>
          <p:nvPr/>
        </p:nvCxnSpPr>
        <p:spPr>
          <a:xfrm>
            <a:off x="122170" y="3957123"/>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7EC5C8-AA5B-4F9E-8A6C-B15E1FCD7A74}"/>
              </a:ext>
            </a:extLst>
          </p:cNvPr>
          <p:cNvSpPr txBox="1"/>
          <p:nvPr/>
        </p:nvSpPr>
        <p:spPr>
          <a:xfrm>
            <a:off x="5078627" y="1762895"/>
            <a:ext cx="1501346" cy="369332"/>
          </a:xfrm>
          <a:prstGeom prst="rect">
            <a:avLst/>
          </a:prstGeom>
          <a:noFill/>
        </p:spPr>
        <p:txBody>
          <a:bodyPr wrap="square" rtlCol="0">
            <a:spAutoFit/>
          </a:bodyPr>
          <a:lstStyle/>
          <a:p>
            <a:r>
              <a:rPr lang="en-US" dirty="0"/>
              <a:t>or</a:t>
            </a:r>
          </a:p>
        </p:txBody>
      </p:sp>
      <p:sp>
        <p:nvSpPr>
          <p:cNvPr id="12" name="TextBox 11">
            <a:extLst>
              <a:ext uri="{FF2B5EF4-FFF2-40B4-BE49-F238E27FC236}">
                <a16:creationId xmlns:a16="http://schemas.microsoft.com/office/drawing/2014/main" id="{338482C3-5075-4AC8-9436-58522A33C204}"/>
              </a:ext>
            </a:extLst>
          </p:cNvPr>
          <p:cNvSpPr txBox="1"/>
          <p:nvPr/>
        </p:nvSpPr>
        <p:spPr>
          <a:xfrm>
            <a:off x="5078627" y="2246867"/>
            <a:ext cx="4615249" cy="307777"/>
          </a:xfrm>
          <a:prstGeom prst="rect">
            <a:avLst/>
          </a:prstGeom>
          <a:noFill/>
          <a:ln>
            <a:solidFill>
              <a:schemeClr val="accent1">
                <a:shade val="50000"/>
              </a:schemeClr>
            </a:solidFill>
          </a:ln>
        </p:spPr>
        <p:txBody>
          <a:bodyPr wrap="square" rtlCol="0">
            <a:spAutoFit/>
          </a:bodyPr>
          <a:lstStyle/>
          <a:p>
            <a:r>
              <a:rPr lang="en-US" sz="1400" dirty="0">
                <a:solidFill>
                  <a:schemeClr val="bg1">
                    <a:lumMod val="75000"/>
                  </a:schemeClr>
                </a:solidFill>
              </a:rPr>
              <a:t>Enter a Job Title</a:t>
            </a:r>
          </a:p>
        </p:txBody>
      </p:sp>
      <p:sp>
        <p:nvSpPr>
          <p:cNvPr id="13" name="TextBox 12">
            <a:extLst>
              <a:ext uri="{FF2B5EF4-FFF2-40B4-BE49-F238E27FC236}">
                <a16:creationId xmlns:a16="http://schemas.microsoft.com/office/drawing/2014/main" id="{25C2FEC8-670B-449F-81FA-2935F925A07D}"/>
              </a:ext>
            </a:extLst>
          </p:cNvPr>
          <p:cNvSpPr txBox="1"/>
          <p:nvPr/>
        </p:nvSpPr>
        <p:spPr>
          <a:xfrm>
            <a:off x="3490784" y="2253045"/>
            <a:ext cx="1501346" cy="369332"/>
          </a:xfrm>
          <a:prstGeom prst="rect">
            <a:avLst/>
          </a:prstGeom>
          <a:noFill/>
        </p:spPr>
        <p:txBody>
          <a:bodyPr wrap="square" rtlCol="0">
            <a:spAutoFit/>
          </a:bodyPr>
          <a:lstStyle/>
          <a:p>
            <a:r>
              <a:rPr lang="en-US" b="1" dirty="0"/>
              <a:t>Job Title:</a:t>
            </a:r>
          </a:p>
        </p:txBody>
      </p:sp>
      <p:sp>
        <p:nvSpPr>
          <p:cNvPr id="18" name="TextBox 17">
            <a:extLst>
              <a:ext uri="{FF2B5EF4-FFF2-40B4-BE49-F238E27FC236}">
                <a16:creationId xmlns:a16="http://schemas.microsoft.com/office/drawing/2014/main" id="{297277EE-3F33-4BCB-BE81-74CE2E1F55C2}"/>
              </a:ext>
            </a:extLst>
          </p:cNvPr>
          <p:cNvSpPr txBox="1"/>
          <p:nvPr/>
        </p:nvSpPr>
        <p:spPr>
          <a:xfrm>
            <a:off x="3513438" y="1301580"/>
            <a:ext cx="1501346" cy="369332"/>
          </a:xfrm>
          <a:prstGeom prst="rect">
            <a:avLst/>
          </a:prstGeom>
          <a:noFill/>
        </p:spPr>
        <p:txBody>
          <a:bodyPr wrap="square" rtlCol="0">
            <a:spAutoFit/>
          </a:bodyPr>
          <a:lstStyle/>
          <a:p>
            <a:r>
              <a:rPr lang="en-US" b="1" dirty="0"/>
              <a:t>City: </a:t>
            </a:r>
          </a:p>
        </p:txBody>
      </p:sp>
      <p:graphicFrame>
        <p:nvGraphicFramePr>
          <p:cNvPr id="4" name="Table 7">
            <a:extLst>
              <a:ext uri="{FF2B5EF4-FFF2-40B4-BE49-F238E27FC236}">
                <a16:creationId xmlns:a16="http://schemas.microsoft.com/office/drawing/2014/main" id="{7D838A27-2360-4C71-9A30-CCBC55CD1742}"/>
              </a:ext>
            </a:extLst>
          </p:cNvPr>
          <p:cNvGraphicFramePr>
            <a:graphicFrameLocks noGrp="1"/>
          </p:cNvGraphicFramePr>
          <p:nvPr>
            <p:extLst>
              <p:ext uri="{D42A27DB-BD31-4B8C-83A1-F6EECF244321}">
                <p14:modId xmlns:p14="http://schemas.microsoft.com/office/powerpoint/2010/main" val="1079820675"/>
              </p:ext>
            </p:extLst>
          </p:nvPr>
        </p:nvGraphicFramePr>
        <p:xfrm>
          <a:off x="3199713" y="2886953"/>
          <a:ext cx="8242644" cy="1483360"/>
        </p:xfrm>
        <a:graphic>
          <a:graphicData uri="http://schemas.openxmlformats.org/drawingml/2006/table">
            <a:tbl>
              <a:tblPr firstRow="1" bandRow="1">
                <a:tableStyleId>{5C22544A-7EE6-4342-B048-85BDC9FD1C3A}</a:tableStyleId>
              </a:tblPr>
              <a:tblGrid>
                <a:gridCol w="1373774">
                  <a:extLst>
                    <a:ext uri="{9D8B030D-6E8A-4147-A177-3AD203B41FA5}">
                      <a16:colId xmlns:a16="http://schemas.microsoft.com/office/drawing/2014/main" val="1544039020"/>
                    </a:ext>
                  </a:extLst>
                </a:gridCol>
                <a:gridCol w="1373774">
                  <a:extLst>
                    <a:ext uri="{9D8B030D-6E8A-4147-A177-3AD203B41FA5}">
                      <a16:colId xmlns:a16="http://schemas.microsoft.com/office/drawing/2014/main" val="3897848618"/>
                    </a:ext>
                  </a:extLst>
                </a:gridCol>
                <a:gridCol w="1373774">
                  <a:extLst>
                    <a:ext uri="{9D8B030D-6E8A-4147-A177-3AD203B41FA5}">
                      <a16:colId xmlns:a16="http://schemas.microsoft.com/office/drawing/2014/main" val="3811621051"/>
                    </a:ext>
                  </a:extLst>
                </a:gridCol>
                <a:gridCol w="1373774">
                  <a:extLst>
                    <a:ext uri="{9D8B030D-6E8A-4147-A177-3AD203B41FA5}">
                      <a16:colId xmlns:a16="http://schemas.microsoft.com/office/drawing/2014/main" val="1707280996"/>
                    </a:ext>
                  </a:extLst>
                </a:gridCol>
                <a:gridCol w="1373774">
                  <a:extLst>
                    <a:ext uri="{9D8B030D-6E8A-4147-A177-3AD203B41FA5}">
                      <a16:colId xmlns:a16="http://schemas.microsoft.com/office/drawing/2014/main" val="3818685346"/>
                    </a:ext>
                  </a:extLst>
                </a:gridCol>
                <a:gridCol w="1373774">
                  <a:extLst>
                    <a:ext uri="{9D8B030D-6E8A-4147-A177-3AD203B41FA5}">
                      <a16:colId xmlns:a16="http://schemas.microsoft.com/office/drawing/2014/main" val="2774615419"/>
                    </a:ext>
                  </a:extLst>
                </a:gridCol>
              </a:tblGrid>
              <a:tr h="370840">
                <a:tc>
                  <a:txBody>
                    <a:bodyPr/>
                    <a:lstStyle/>
                    <a:p>
                      <a:pPr algn="ctr"/>
                      <a:r>
                        <a:rPr lang="en-US" sz="1200" dirty="0"/>
                        <a:t>City</a:t>
                      </a:r>
                    </a:p>
                  </a:txBody>
                  <a:tcPr/>
                </a:tc>
                <a:tc>
                  <a:txBody>
                    <a:bodyPr/>
                    <a:lstStyle/>
                    <a:p>
                      <a:pPr algn="ctr"/>
                      <a:r>
                        <a:rPr lang="en-US" sz="1200" dirty="0"/>
                        <a:t>State</a:t>
                      </a:r>
                    </a:p>
                  </a:txBody>
                  <a:tcPr/>
                </a:tc>
                <a:tc>
                  <a:txBody>
                    <a:bodyPr/>
                    <a:lstStyle/>
                    <a:p>
                      <a:pPr algn="ctr"/>
                      <a:r>
                        <a:rPr lang="en-US" sz="1200" dirty="0"/>
                        <a:t>House Price</a:t>
                      </a:r>
                    </a:p>
                  </a:txBody>
                  <a:tcPr/>
                </a:tc>
                <a:tc>
                  <a:txBody>
                    <a:bodyPr/>
                    <a:lstStyle/>
                    <a:p>
                      <a:pPr algn="ctr"/>
                      <a:r>
                        <a:rPr lang="en-US" sz="1200" dirty="0"/>
                        <a:t>Median Rent</a:t>
                      </a:r>
                    </a:p>
                  </a:txBody>
                  <a:tcPr/>
                </a:tc>
                <a:tc>
                  <a:txBody>
                    <a:bodyPr/>
                    <a:lstStyle/>
                    <a:p>
                      <a:pPr algn="ctr"/>
                      <a:r>
                        <a:rPr lang="en-US" sz="1200" dirty="0"/>
                        <a:t>Unemployment</a:t>
                      </a:r>
                    </a:p>
                  </a:txBody>
                  <a:tcPr/>
                </a:tc>
                <a:tc>
                  <a:txBody>
                    <a:bodyPr/>
                    <a:lstStyle/>
                    <a:p>
                      <a:pPr algn="ctr"/>
                      <a:r>
                        <a:rPr lang="en-US" sz="1200" dirty="0"/>
                        <a:t>Population</a:t>
                      </a:r>
                    </a:p>
                  </a:txBody>
                  <a:tcPr/>
                </a:tc>
                <a:extLst>
                  <a:ext uri="{0D108BD9-81ED-4DB2-BD59-A6C34878D82A}">
                    <a16:rowId xmlns:a16="http://schemas.microsoft.com/office/drawing/2014/main" val="4236235470"/>
                  </a:ext>
                </a:extLst>
              </a:tr>
              <a:tr h="370840">
                <a:tc>
                  <a:txBody>
                    <a:bodyPr/>
                    <a:lstStyle/>
                    <a:p>
                      <a:pPr algn="ctr"/>
                      <a:r>
                        <a:rPr lang="en-US" sz="1200" dirty="0">
                          <a:solidFill>
                            <a:srgbClr val="0070C0"/>
                          </a:solidFill>
                        </a:rPr>
                        <a:t>Denver</a:t>
                      </a:r>
                    </a:p>
                  </a:txBody>
                  <a:tcPr/>
                </a:tc>
                <a:tc>
                  <a:txBody>
                    <a:bodyPr/>
                    <a:lstStyle/>
                    <a:p>
                      <a:pPr algn="ctr"/>
                      <a:r>
                        <a:rPr lang="en-US" sz="1200" dirty="0"/>
                        <a:t>CO</a:t>
                      </a:r>
                    </a:p>
                  </a:txBody>
                  <a:tcPr/>
                </a:tc>
                <a:tc>
                  <a:txBody>
                    <a:bodyPr/>
                    <a:lstStyle/>
                    <a:p>
                      <a:pPr algn="ctr"/>
                      <a:r>
                        <a:rPr lang="en-US" sz="1200" dirty="0"/>
                        <a:t>320,000</a:t>
                      </a:r>
                    </a:p>
                  </a:txBody>
                  <a:tcPr/>
                </a:tc>
                <a:tc>
                  <a:txBody>
                    <a:bodyPr/>
                    <a:lstStyle/>
                    <a:p>
                      <a:pPr algn="ctr"/>
                      <a:r>
                        <a:rPr lang="en-US" sz="1200" dirty="0"/>
                        <a:t>1,654</a:t>
                      </a:r>
                    </a:p>
                  </a:txBody>
                  <a:tcPr/>
                </a:tc>
                <a:tc>
                  <a:txBody>
                    <a:bodyPr/>
                    <a:lstStyle/>
                    <a:p>
                      <a:pPr algn="ctr"/>
                      <a:r>
                        <a:rPr lang="en-US" sz="1200" dirty="0"/>
                        <a:t>3.4%</a:t>
                      </a:r>
                    </a:p>
                  </a:txBody>
                  <a:tcPr/>
                </a:tc>
                <a:tc>
                  <a:txBody>
                    <a:bodyPr/>
                    <a:lstStyle/>
                    <a:p>
                      <a:pPr algn="ctr"/>
                      <a:r>
                        <a:rPr lang="en-US" sz="1200" dirty="0"/>
                        <a:t>1,709,928</a:t>
                      </a:r>
                    </a:p>
                  </a:txBody>
                  <a:tcPr/>
                </a:tc>
                <a:extLst>
                  <a:ext uri="{0D108BD9-81ED-4DB2-BD59-A6C34878D82A}">
                    <a16:rowId xmlns:a16="http://schemas.microsoft.com/office/drawing/2014/main" val="3594995918"/>
                  </a:ext>
                </a:extLst>
              </a:tr>
              <a:tr h="370840">
                <a:tc>
                  <a:txBody>
                    <a:bodyPr/>
                    <a:lstStyle/>
                    <a:p>
                      <a:pPr algn="ctr"/>
                      <a:r>
                        <a:rPr lang="en-US" sz="1200" dirty="0">
                          <a:solidFill>
                            <a:srgbClr val="0070C0"/>
                          </a:solidFill>
                        </a:rPr>
                        <a:t>Des Moines</a:t>
                      </a:r>
                    </a:p>
                  </a:txBody>
                  <a:tcPr/>
                </a:tc>
                <a:tc>
                  <a:txBody>
                    <a:bodyPr/>
                    <a:lstStyle/>
                    <a:p>
                      <a:pPr algn="ctr"/>
                      <a:r>
                        <a:rPr lang="en-US" sz="1200" dirty="0"/>
                        <a:t>IA</a:t>
                      </a:r>
                    </a:p>
                  </a:txBody>
                  <a:tcPr/>
                </a:tc>
                <a:tc>
                  <a:txBody>
                    <a:bodyPr/>
                    <a:lstStyle/>
                    <a:p>
                      <a:pPr algn="ctr"/>
                      <a:r>
                        <a:rPr lang="en-US" sz="1200" dirty="0"/>
                        <a:t>235,000</a:t>
                      </a:r>
                    </a:p>
                  </a:txBody>
                  <a:tcPr/>
                </a:tc>
                <a:tc>
                  <a:txBody>
                    <a:bodyPr/>
                    <a:lstStyle/>
                    <a:p>
                      <a:pPr algn="ctr"/>
                      <a:r>
                        <a:rPr lang="en-US" sz="1200" dirty="0"/>
                        <a:t>1,252</a:t>
                      </a:r>
                    </a:p>
                  </a:txBody>
                  <a:tcPr/>
                </a:tc>
                <a:tc>
                  <a:txBody>
                    <a:bodyPr/>
                    <a:lstStyle/>
                    <a:p>
                      <a:pPr algn="ctr"/>
                      <a:r>
                        <a:rPr lang="en-US" sz="1200" dirty="0"/>
                        <a:t>3.8%</a:t>
                      </a:r>
                    </a:p>
                  </a:txBody>
                  <a:tcPr/>
                </a:tc>
                <a:tc>
                  <a:txBody>
                    <a:bodyPr/>
                    <a:lstStyle/>
                    <a:p>
                      <a:pPr algn="ctr"/>
                      <a:r>
                        <a:rPr lang="en-US" sz="1200" dirty="0"/>
                        <a:t>1,108,000</a:t>
                      </a:r>
                    </a:p>
                  </a:txBody>
                  <a:tcPr/>
                </a:tc>
                <a:extLst>
                  <a:ext uri="{0D108BD9-81ED-4DB2-BD59-A6C34878D82A}">
                    <a16:rowId xmlns:a16="http://schemas.microsoft.com/office/drawing/2014/main" val="2849736541"/>
                  </a:ext>
                </a:extLst>
              </a:tr>
              <a:tr h="370840">
                <a:tc>
                  <a:txBody>
                    <a:bodyPr/>
                    <a:lstStyle/>
                    <a:p>
                      <a:pPr algn="ctr"/>
                      <a:r>
                        <a:rPr lang="en-US" sz="1200" dirty="0">
                          <a:solidFill>
                            <a:srgbClr val="0070C0"/>
                          </a:solidFill>
                        </a:rPr>
                        <a:t>Detroit</a:t>
                      </a:r>
                    </a:p>
                  </a:txBody>
                  <a:tcPr/>
                </a:tc>
                <a:tc>
                  <a:txBody>
                    <a:bodyPr/>
                    <a:lstStyle/>
                    <a:p>
                      <a:pPr algn="ctr"/>
                      <a:r>
                        <a:rPr lang="en-US" sz="1200" dirty="0"/>
                        <a:t>MI</a:t>
                      </a:r>
                    </a:p>
                  </a:txBody>
                  <a:tcPr/>
                </a:tc>
                <a:tc>
                  <a:txBody>
                    <a:bodyPr/>
                    <a:lstStyle/>
                    <a:p>
                      <a:pPr algn="ctr"/>
                      <a:r>
                        <a:rPr lang="en-US" sz="1200" dirty="0"/>
                        <a:t>210,000</a:t>
                      </a:r>
                    </a:p>
                  </a:txBody>
                  <a:tcPr/>
                </a:tc>
                <a:tc>
                  <a:txBody>
                    <a:bodyPr/>
                    <a:lstStyle/>
                    <a:p>
                      <a:pPr algn="ctr"/>
                      <a:r>
                        <a:rPr lang="en-US" sz="1200" dirty="0"/>
                        <a:t>1,189</a:t>
                      </a:r>
                    </a:p>
                  </a:txBody>
                  <a:tcPr/>
                </a:tc>
                <a:tc>
                  <a:txBody>
                    <a:bodyPr/>
                    <a:lstStyle/>
                    <a:p>
                      <a:pPr algn="ctr"/>
                      <a:r>
                        <a:rPr lang="en-US" sz="1200" dirty="0"/>
                        <a:t>4.5%</a:t>
                      </a:r>
                    </a:p>
                  </a:txBody>
                  <a:tcPr/>
                </a:tc>
                <a:tc>
                  <a:txBody>
                    <a:bodyPr/>
                    <a:lstStyle/>
                    <a:p>
                      <a:pPr algn="ctr"/>
                      <a:r>
                        <a:rPr lang="en-US" sz="1200" dirty="0"/>
                        <a:t>1,890,278</a:t>
                      </a:r>
                    </a:p>
                  </a:txBody>
                  <a:tcPr/>
                </a:tc>
                <a:extLst>
                  <a:ext uri="{0D108BD9-81ED-4DB2-BD59-A6C34878D82A}">
                    <a16:rowId xmlns:a16="http://schemas.microsoft.com/office/drawing/2014/main" val="3890337398"/>
                  </a:ext>
                </a:extLst>
              </a:tr>
            </a:tbl>
          </a:graphicData>
        </a:graphic>
      </p:graphicFrame>
    </p:spTree>
    <p:extLst>
      <p:ext uri="{BB962C8B-B14F-4D97-AF65-F5344CB8AC3E}">
        <p14:creationId xmlns:p14="http://schemas.microsoft.com/office/powerpoint/2010/main" val="2157722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0BD959-2FFE-4FE2-848A-B478DA571F31}"/>
              </a:ext>
            </a:extLst>
          </p:cNvPr>
          <p:cNvSpPr/>
          <p:nvPr/>
        </p:nvSpPr>
        <p:spPr>
          <a:xfrm>
            <a:off x="2557463" y="992273"/>
            <a:ext cx="9453562" cy="57545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73A974-2FB6-4301-8DFD-8E9B486BF4A9}"/>
              </a:ext>
            </a:extLst>
          </p:cNvPr>
          <p:cNvSpPr/>
          <p:nvPr/>
        </p:nvSpPr>
        <p:spPr>
          <a:xfrm>
            <a:off x="110950" y="992274"/>
            <a:ext cx="2398394" cy="575451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3">
            <a:extLst>
              <a:ext uri="{FF2B5EF4-FFF2-40B4-BE49-F238E27FC236}">
                <a16:creationId xmlns:a16="http://schemas.microsoft.com/office/drawing/2014/main" id="{775A251F-5D78-4340-9D68-A6B8ECB4B9A6}"/>
              </a:ext>
            </a:extLst>
          </p:cNvPr>
          <p:cNvSpPr txBox="1">
            <a:spLocks/>
          </p:cNvSpPr>
          <p:nvPr/>
        </p:nvSpPr>
        <p:spPr>
          <a:xfrm>
            <a:off x="110960" y="1649498"/>
            <a:ext cx="2387164" cy="4329110"/>
          </a:xfrm>
          <a:prstGeom prst="rect">
            <a:avLst/>
          </a:prstGeom>
          <a:solidFill>
            <a:schemeClr val="bg1">
              <a:lumMod val="85000"/>
            </a:schemeClr>
          </a:solidFill>
        </p:spPr>
        <p:txBody>
          <a:bodyPr>
            <a:normAutofit fontScale="7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0070C0"/>
                </a:solidFill>
              </a:rPr>
              <a:t>Home</a:t>
            </a:r>
          </a:p>
          <a:p>
            <a:pPr marL="0" indent="0">
              <a:buNone/>
            </a:pPr>
            <a:r>
              <a:rPr lang="en-US" sz="1400" dirty="0"/>
              <a:t>Tableau Dashboard</a:t>
            </a:r>
          </a:p>
          <a:p>
            <a:pPr marL="0" indent="0">
              <a:buNone/>
            </a:pPr>
            <a:r>
              <a:rPr lang="en-US" sz="1400" dirty="0"/>
              <a:t>Machine Learning</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Static Reports</a:t>
            </a:r>
            <a:r>
              <a:rPr lang="en-US" sz="1400" dirty="0">
                <a:latin typeface="Arial" panose="020B0604020202020204" pitchFamily="34" charset="0"/>
                <a:cs typeface="Arial" panose="020B0604020202020204" pitchFamily="34" charset="0"/>
              </a:rPr>
              <a:t> </a:t>
            </a:r>
          </a:p>
          <a:p>
            <a:pPr marL="0" indent="0">
              <a:buNone/>
            </a:pPr>
            <a:r>
              <a:rPr lang="en-US" sz="1400" dirty="0"/>
              <a:t>   Top 10 Cities for Data Analysts</a:t>
            </a:r>
          </a:p>
          <a:p>
            <a:pPr marL="0" indent="0">
              <a:buNone/>
            </a:pPr>
            <a:r>
              <a:rPr lang="en-US" sz="1400" dirty="0"/>
              <a:t>   Historical unemployment</a:t>
            </a:r>
          </a:p>
          <a:p>
            <a:pPr marL="0" indent="0">
              <a:buNone/>
            </a:pPr>
            <a:r>
              <a:rPr lang="en-US" sz="1400" dirty="0"/>
              <a:t>   Housing Data</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Useful Links</a:t>
            </a:r>
            <a:r>
              <a:rPr lang="en-US" sz="1400" dirty="0">
                <a:latin typeface="Arial" panose="020B0604020202020204" pitchFamily="34" charset="0"/>
                <a:cs typeface="Arial" panose="020B0604020202020204" pitchFamily="34" charset="0"/>
              </a:rPr>
              <a:t> </a:t>
            </a:r>
          </a:p>
          <a:p>
            <a:pPr marL="0" indent="0">
              <a:buNone/>
            </a:pPr>
            <a:r>
              <a:rPr lang="en-US" sz="1400" dirty="0"/>
              <a:t>   U.S. Crime map</a:t>
            </a:r>
          </a:p>
          <a:p>
            <a:pPr marL="0" indent="0">
              <a:buNone/>
            </a:pPr>
            <a:r>
              <a:rPr lang="en-US" sz="1400" dirty="0"/>
              <a:t>   U.S. News report</a:t>
            </a:r>
          </a:p>
          <a:p>
            <a:pPr marL="0" indent="0">
              <a:buNone/>
            </a:pPr>
            <a:r>
              <a:rPr lang="en-US" sz="1400" dirty="0"/>
              <a:t>   </a:t>
            </a:r>
          </a:p>
          <a:p>
            <a:pPr marL="0" indent="0">
              <a:buNone/>
            </a:pPr>
            <a:r>
              <a:rPr lang="en-US" sz="1400" dirty="0"/>
              <a:t> </a:t>
            </a:r>
          </a:p>
          <a:p>
            <a:pPr marL="0" indent="0">
              <a:buNone/>
            </a:pPr>
            <a:r>
              <a:rPr lang="en-US" sz="1400" dirty="0"/>
              <a:t>   </a:t>
            </a:r>
          </a:p>
          <a:p>
            <a:endParaRPr lang="en-US" dirty="0"/>
          </a:p>
          <a:p>
            <a:endParaRPr lang="en-US" dirty="0"/>
          </a:p>
        </p:txBody>
      </p:sp>
      <p:sp>
        <p:nvSpPr>
          <p:cNvPr id="3" name="Title 1">
            <a:extLst>
              <a:ext uri="{FF2B5EF4-FFF2-40B4-BE49-F238E27FC236}">
                <a16:creationId xmlns:a16="http://schemas.microsoft.com/office/drawing/2014/main" id="{EECBC305-EB67-4DC9-AA59-DD224041EF5B}"/>
              </a:ext>
            </a:extLst>
          </p:cNvPr>
          <p:cNvSpPr txBox="1">
            <a:spLocks/>
          </p:cNvSpPr>
          <p:nvPr/>
        </p:nvSpPr>
        <p:spPr>
          <a:xfrm>
            <a:off x="-282433" y="1135339"/>
            <a:ext cx="2398395" cy="5141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t>Tech Jobs USA</a:t>
            </a:r>
            <a:endParaRPr lang="en-US" sz="1800" dirty="0"/>
          </a:p>
        </p:txBody>
      </p:sp>
      <p:cxnSp>
        <p:nvCxnSpPr>
          <p:cNvPr id="5" name="Straight Connector 4">
            <a:extLst>
              <a:ext uri="{FF2B5EF4-FFF2-40B4-BE49-F238E27FC236}">
                <a16:creationId xmlns:a16="http://schemas.microsoft.com/office/drawing/2014/main" id="{49FA8CB8-4E4E-429B-906F-709CDA653972}"/>
              </a:ext>
            </a:extLst>
          </p:cNvPr>
          <p:cNvCxnSpPr>
            <a:cxnSpLocks/>
          </p:cNvCxnSpPr>
          <p:nvPr/>
        </p:nvCxnSpPr>
        <p:spPr>
          <a:xfrm>
            <a:off x="110950" y="2754399"/>
            <a:ext cx="2387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BB0AC9-31DE-4E5A-92F4-51E22A52AE0B}"/>
              </a:ext>
            </a:extLst>
          </p:cNvPr>
          <p:cNvCxnSpPr>
            <a:cxnSpLocks/>
          </p:cNvCxnSpPr>
          <p:nvPr/>
        </p:nvCxnSpPr>
        <p:spPr>
          <a:xfrm>
            <a:off x="122170" y="3957123"/>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7277EE-3F33-4BCB-BE81-74CE2E1F55C2}"/>
              </a:ext>
            </a:extLst>
          </p:cNvPr>
          <p:cNvSpPr txBox="1"/>
          <p:nvPr/>
        </p:nvSpPr>
        <p:spPr>
          <a:xfrm>
            <a:off x="5226907" y="1023087"/>
            <a:ext cx="3608173" cy="369332"/>
          </a:xfrm>
          <a:prstGeom prst="rect">
            <a:avLst/>
          </a:prstGeom>
          <a:noFill/>
        </p:spPr>
        <p:txBody>
          <a:bodyPr wrap="square" rtlCol="0">
            <a:spAutoFit/>
          </a:bodyPr>
          <a:lstStyle/>
          <a:p>
            <a:r>
              <a:rPr lang="en-US" b="1" dirty="0">
                <a:solidFill>
                  <a:srgbClr val="002060"/>
                </a:solidFill>
              </a:rPr>
              <a:t>Denver, CO - Insights</a:t>
            </a:r>
          </a:p>
        </p:txBody>
      </p:sp>
      <p:sp>
        <p:nvSpPr>
          <p:cNvPr id="4" name="TextBox 3">
            <a:extLst>
              <a:ext uri="{FF2B5EF4-FFF2-40B4-BE49-F238E27FC236}">
                <a16:creationId xmlns:a16="http://schemas.microsoft.com/office/drawing/2014/main" id="{3EB3961A-90EC-4E78-A8B0-25336B34D9F3}"/>
              </a:ext>
            </a:extLst>
          </p:cNvPr>
          <p:cNvSpPr txBox="1"/>
          <p:nvPr/>
        </p:nvSpPr>
        <p:spPr>
          <a:xfrm>
            <a:off x="4090085" y="2177348"/>
            <a:ext cx="2273643" cy="4031873"/>
          </a:xfrm>
          <a:prstGeom prst="rect">
            <a:avLst/>
          </a:prstGeom>
          <a:noFill/>
        </p:spPr>
        <p:txBody>
          <a:bodyPr wrap="square" rtlCol="0">
            <a:spAutoFit/>
          </a:bodyPr>
          <a:lstStyle/>
          <a:p>
            <a:r>
              <a:rPr lang="en-US" sz="1600" b="1" u="sng" dirty="0">
                <a:hlinkClick r:id="rId2"/>
              </a:rPr>
              <a:t>Facts and Numbers</a:t>
            </a:r>
            <a:endParaRPr lang="en-US" sz="1200" b="1" u="sng" dirty="0">
              <a:hlinkClick r:id="rId2"/>
            </a:endParaRPr>
          </a:p>
          <a:p>
            <a:endParaRPr lang="en-US" sz="1200" u="sng" dirty="0">
              <a:hlinkClick r:id="rId2"/>
            </a:endParaRPr>
          </a:p>
          <a:p>
            <a:r>
              <a:rPr lang="en-US" sz="1200" u="sng" dirty="0">
                <a:hlinkClick r:id="rId2"/>
              </a:rPr>
              <a:t>Population</a:t>
            </a:r>
            <a:endParaRPr lang="en-US" sz="1200" dirty="0"/>
          </a:p>
          <a:p>
            <a:r>
              <a:rPr lang="en-US" sz="1200" dirty="0"/>
              <a:t>678,467</a:t>
            </a:r>
          </a:p>
          <a:p>
            <a:r>
              <a:rPr lang="en-US" sz="1200" dirty="0"/>
              <a:t>+17.4% since 2010</a:t>
            </a:r>
          </a:p>
          <a:p>
            <a:endParaRPr lang="en-US" sz="1200" dirty="0"/>
          </a:p>
          <a:p>
            <a:r>
              <a:rPr lang="en-US" sz="1200" u="sng" dirty="0">
                <a:hlinkClick r:id="rId3"/>
              </a:rPr>
              <a:t>Unemployment Rate</a:t>
            </a:r>
            <a:endParaRPr lang="en-US" sz="1200" dirty="0"/>
          </a:p>
          <a:p>
            <a:r>
              <a:rPr lang="en-US" sz="1200" dirty="0"/>
              <a:t>3.4%</a:t>
            </a:r>
          </a:p>
          <a:p>
            <a:endParaRPr lang="en-US" sz="1200" dirty="0"/>
          </a:p>
          <a:p>
            <a:r>
              <a:rPr lang="en-US" sz="1200" u="sng" dirty="0">
                <a:hlinkClick r:id="rId3"/>
              </a:rPr>
              <a:t>Median Income</a:t>
            </a:r>
            <a:endParaRPr lang="en-US" sz="1200" dirty="0"/>
          </a:p>
          <a:p>
            <a:r>
              <a:rPr lang="en-US" sz="1200" dirty="0"/>
              <a:t>$51,800</a:t>
            </a:r>
          </a:p>
          <a:p>
            <a:endParaRPr lang="en-US" sz="1200" dirty="0"/>
          </a:p>
          <a:p>
            <a:r>
              <a:rPr lang="en-US" sz="1200" u="sng" dirty="0">
                <a:hlinkClick r:id="rId4"/>
              </a:rPr>
              <a:t>Median Home Price</a:t>
            </a:r>
            <a:endParaRPr lang="en-US" sz="1200" dirty="0"/>
          </a:p>
          <a:p>
            <a:r>
              <a:rPr lang="en-US" sz="1200" dirty="0"/>
              <a:t>$426,200</a:t>
            </a:r>
          </a:p>
          <a:p>
            <a:endParaRPr lang="en-US" sz="1200" dirty="0"/>
          </a:p>
          <a:p>
            <a:r>
              <a:rPr lang="en-US" sz="1200" u="sng" dirty="0">
                <a:hlinkClick r:id="rId2"/>
              </a:rPr>
              <a:t>Median Age</a:t>
            </a:r>
            <a:endParaRPr lang="en-US" sz="1200" dirty="0"/>
          </a:p>
          <a:p>
            <a:r>
              <a:rPr lang="en-US" sz="1200" dirty="0"/>
              <a:t>34.4</a:t>
            </a:r>
          </a:p>
          <a:p>
            <a:endParaRPr lang="en-US" sz="1200" dirty="0"/>
          </a:p>
          <a:p>
            <a:r>
              <a:rPr lang="en-US" sz="1200" u="sng" dirty="0">
                <a:hlinkClick r:id="rId5"/>
              </a:rPr>
              <a:t>Comfort Index (Climate)</a:t>
            </a:r>
            <a:endParaRPr lang="en-US" sz="1200" dirty="0"/>
          </a:p>
          <a:p>
            <a:r>
              <a:rPr lang="en-US" sz="1200" dirty="0"/>
              <a:t>7.3/10</a:t>
            </a:r>
          </a:p>
          <a:p>
            <a:endParaRPr lang="en-US" sz="1200" dirty="0"/>
          </a:p>
        </p:txBody>
      </p:sp>
      <p:pic>
        <p:nvPicPr>
          <p:cNvPr id="7" name="Picture 6">
            <a:extLst>
              <a:ext uri="{FF2B5EF4-FFF2-40B4-BE49-F238E27FC236}">
                <a16:creationId xmlns:a16="http://schemas.microsoft.com/office/drawing/2014/main" id="{3ADE4C55-283E-4C4E-8FBF-62280D8E21CF}"/>
              </a:ext>
            </a:extLst>
          </p:cNvPr>
          <p:cNvPicPr>
            <a:picLocks noChangeAspect="1"/>
          </p:cNvPicPr>
          <p:nvPr/>
        </p:nvPicPr>
        <p:blipFill>
          <a:blip r:embed="rId6"/>
          <a:stretch>
            <a:fillRect/>
          </a:stretch>
        </p:blipFill>
        <p:spPr>
          <a:xfrm>
            <a:off x="7716795" y="3702208"/>
            <a:ext cx="2975882" cy="1371600"/>
          </a:xfrm>
          <a:prstGeom prst="rect">
            <a:avLst/>
          </a:prstGeom>
        </p:spPr>
      </p:pic>
      <p:pic>
        <p:nvPicPr>
          <p:cNvPr id="11" name="Picture 10">
            <a:extLst>
              <a:ext uri="{FF2B5EF4-FFF2-40B4-BE49-F238E27FC236}">
                <a16:creationId xmlns:a16="http://schemas.microsoft.com/office/drawing/2014/main" id="{46907BBD-5C98-46F3-9C94-F71E099DB4E9}"/>
              </a:ext>
            </a:extLst>
          </p:cNvPr>
          <p:cNvPicPr>
            <a:picLocks noChangeAspect="1"/>
          </p:cNvPicPr>
          <p:nvPr/>
        </p:nvPicPr>
        <p:blipFill>
          <a:blip r:embed="rId7"/>
          <a:stretch>
            <a:fillRect/>
          </a:stretch>
        </p:blipFill>
        <p:spPr>
          <a:xfrm>
            <a:off x="7677434" y="5272458"/>
            <a:ext cx="3653942" cy="1371600"/>
          </a:xfrm>
          <a:prstGeom prst="rect">
            <a:avLst/>
          </a:prstGeom>
        </p:spPr>
      </p:pic>
      <p:pic>
        <p:nvPicPr>
          <p:cNvPr id="12" name="Picture 11">
            <a:extLst>
              <a:ext uri="{FF2B5EF4-FFF2-40B4-BE49-F238E27FC236}">
                <a16:creationId xmlns:a16="http://schemas.microsoft.com/office/drawing/2014/main" id="{1922C859-A6FF-4431-AEB3-04C9475BCD4B}"/>
              </a:ext>
            </a:extLst>
          </p:cNvPr>
          <p:cNvPicPr>
            <a:picLocks noChangeAspect="1"/>
          </p:cNvPicPr>
          <p:nvPr/>
        </p:nvPicPr>
        <p:blipFill>
          <a:blip r:embed="rId8"/>
          <a:stretch>
            <a:fillRect/>
          </a:stretch>
        </p:blipFill>
        <p:spPr>
          <a:xfrm>
            <a:off x="7716795" y="1674758"/>
            <a:ext cx="3960814" cy="1828800"/>
          </a:xfrm>
          <a:prstGeom prst="rect">
            <a:avLst/>
          </a:prstGeom>
        </p:spPr>
      </p:pic>
      <p:sp>
        <p:nvSpPr>
          <p:cNvPr id="15" name="TextBox 14">
            <a:extLst>
              <a:ext uri="{FF2B5EF4-FFF2-40B4-BE49-F238E27FC236}">
                <a16:creationId xmlns:a16="http://schemas.microsoft.com/office/drawing/2014/main" id="{060B519B-95E6-4677-AFBE-D05ADFB1178D}"/>
              </a:ext>
            </a:extLst>
          </p:cNvPr>
          <p:cNvSpPr txBox="1"/>
          <p:nvPr/>
        </p:nvSpPr>
        <p:spPr>
          <a:xfrm>
            <a:off x="4108101" y="1607606"/>
            <a:ext cx="2273643" cy="338554"/>
          </a:xfrm>
          <a:prstGeom prst="rect">
            <a:avLst/>
          </a:prstGeom>
          <a:noFill/>
        </p:spPr>
        <p:txBody>
          <a:bodyPr wrap="square" rtlCol="0">
            <a:spAutoFit/>
          </a:bodyPr>
          <a:lstStyle/>
          <a:p>
            <a:r>
              <a:rPr lang="en-US" sz="1600" b="1" u="sng" dirty="0"/>
              <a:t>Overall Ranking: #5</a:t>
            </a:r>
            <a:endParaRPr lang="en-US" sz="1200" dirty="0"/>
          </a:p>
        </p:txBody>
      </p:sp>
    </p:spTree>
    <p:extLst>
      <p:ext uri="{BB962C8B-B14F-4D97-AF65-F5344CB8AC3E}">
        <p14:creationId xmlns:p14="http://schemas.microsoft.com/office/powerpoint/2010/main" val="102229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473A974-2FB6-4301-8DFD-8E9B486BF4A9}"/>
              </a:ext>
            </a:extLst>
          </p:cNvPr>
          <p:cNvSpPr/>
          <p:nvPr/>
        </p:nvSpPr>
        <p:spPr>
          <a:xfrm>
            <a:off x="110950" y="992274"/>
            <a:ext cx="2398394" cy="575451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3">
            <a:extLst>
              <a:ext uri="{FF2B5EF4-FFF2-40B4-BE49-F238E27FC236}">
                <a16:creationId xmlns:a16="http://schemas.microsoft.com/office/drawing/2014/main" id="{775A251F-5D78-4340-9D68-A6B8ECB4B9A6}"/>
              </a:ext>
            </a:extLst>
          </p:cNvPr>
          <p:cNvSpPr txBox="1">
            <a:spLocks/>
          </p:cNvSpPr>
          <p:nvPr/>
        </p:nvSpPr>
        <p:spPr>
          <a:xfrm>
            <a:off x="110960" y="1649498"/>
            <a:ext cx="2387164" cy="4329110"/>
          </a:xfrm>
          <a:prstGeom prst="rect">
            <a:avLst/>
          </a:prstGeom>
          <a:solidFill>
            <a:schemeClr val="bg1">
              <a:lumMod val="85000"/>
            </a:schemeClr>
          </a:solidFill>
        </p:spPr>
        <p:txBody>
          <a:bodyPr>
            <a:normAutofit fontScale="7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0070C0"/>
                </a:solidFill>
              </a:rPr>
              <a:t>Home</a:t>
            </a:r>
          </a:p>
          <a:p>
            <a:pPr marL="0" indent="0">
              <a:buNone/>
            </a:pPr>
            <a:r>
              <a:rPr lang="en-US" sz="1400" dirty="0"/>
              <a:t>Tableau Dashboard</a:t>
            </a:r>
          </a:p>
          <a:p>
            <a:pPr marL="0" indent="0">
              <a:buNone/>
            </a:pPr>
            <a:r>
              <a:rPr lang="en-US" sz="1400" dirty="0"/>
              <a:t>Machine Learning</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Static Reports</a:t>
            </a:r>
            <a:r>
              <a:rPr lang="en-US" sz="1400" dirty="0">
                <a:latin typeface="Arial" panose="020B0604020202020204" pitchFamily="34" charset="0"/>
                <a:cs typeface="Arial" panose="020B0604020202020204" pitchFamily="34" charset="0"/>
              </a:rPr>
              <a:t> </a:t>
            </a:r>
          </a:p>
          <a:p>
            <a:pPr marL="0" indent="0">
              <a:buNone/>
            </a:pPr>
            <a:r>
              <a:rPr lang="en-US" sz="1400" dirty="0"/>
              <a:t>   Top 10 Cities for Data Analysts</a:t>
            </a:r>
          </a:p>
          <a:p>
            <a:pPr marL="0" indent="0">
              <a:buNone/>
            </a:pPr>
            <a:r>
              <a:rPr lang="en-US" sz="1400" dirty="0"/>
              <a:t>   Historical unemployment</a:t>
            </a:r>
          </a:p>
          <a:p>
            <a:pPr marL="0" indent="0">
              <a:buNone/>
            </a:pPr>
            <a:r>
              <a:rPr lang="en-US" sz="1400" dirty="0"/>
              <a:t>   Housing Data</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Useful Links</a:t>
            </a:r>
            <a:r>
              <a:rPr lang="en-US" sz="1400" dirty="0">
                <a:latin typeface="Arial" panose="020B0604020202020204" pitchFamily="34" charset="0"/>
                <a:cs typeface="Arial" panose="020B0604020202020204" pitchFamily="34" charset="0"/>
              </a:rPr>
              <a:t> </a:t>
            </a:r>
          </a:p>
          <a:p>
            <a:pPr marL="0" indent="0">
              <a:buNone/>
            </a:pPr>
            <a:r>
              <a:rPr lang="en-US" sz="1400" dirty="0"/>
              <a:t>   U.S. Crime map</a:t>
            </a:r>
          </a:p>
          <a:p>
            <a:pPr marL="0" indent="0">
              <a:buNone/>
            </a:pPr>
            <a:r>
              <a:rPr lang="en-US" sz="1400" dirty="0"/>
              <a:t>   U.S. News report</a:t>
            </a:r>
          </a:p>
          <a:p>
            <a:pPr marL="0" indent="0">
              <a:buNone/>
            </a:pPr>
            <a:r>
              <a:rPr lang="en-US" sz="1400" dirty="0"/>
              <a:t>   </a:t>
            </a:r>
          </a:p>
          <a:p>
            <a:pPr marL="0" indent="0">
              <a:buNone/>
            </a:pPr>
            <a:r>
              <a:rPr lang="en-US" sz="1400" dirty="0"/>
              <a:t> </a:t>
            </a:r>
          </a:p>
          <a:p>
            <a:pPr marL="0" indent="0">
              <a:buNone/>
            </a:pPr>
            <a:r>
              <a:rPr lang="en-US" sz="1400" dirty="0"/>
              <a:t>   </a:t>
            </a:r>
          </a:p>
          <a:p>
            <a:endParaRPr lang="en-US" dirty="0"/>
          </a:p>
          <a:p>
            <a:endParaRPr lang="en-US" dirty="0"/>
          </a:p>
        </p:txBody>
      </p:sp>
      <p:sp>
        <p:nvSpPr>
          <p:cNvPr id="3" name="Title 1">
            <a:extLst>
              <a:ext uri="{FF2B5EF4-FFF2-40B4-BE49-F238E27FC236}">
                <a16:creationId xmlns:a16="http://schemas.microsoft.com/office/drawing/2014/main" id="{EECBC305-EB67-4DC9-AA59-DD224041EF5B}"/>
              </a:ext>
            </a:extLst>
          </p:cNvPr>
          <p:cNvSpPr txBox="1">
            <a:spLocks/>
          </p:cNvSpPr>
          <p:nvPr/>
        </p:nvSpPr>
        <p:spPr>
          <a:xfrm>
            <a:off x="-282433" y="1135339"/>
            <a:ext cx="2398395" cy="5141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t>Tech Jobs USA</a:t>
            </a:r>
            <a:endParaRPr lang="en-US" sz="1800" dirty="0"/>
          </a:p>
        </p:txBody>
      </p:sp>
      <p:cxnSp>
        <p:nvCxnSpPr>
          <p:cNvPr id="5" name="Straight Connector 4">
            <a:extLst>
              <a:ext uri="{FF2B5EF4-FFF2-40B4-BE49-F238E27FC236}">
                <a16:creationId xmlns:a16="http://schemas.microsoft.com/office/drawing/2014/main" id="{49FA8CB8-4E4E-429B-906F-709CDA653972}"/>
              </a:ext>
            </a:extLst>
          </p:cNvPr>
          <p:cNvCxnSpPr>
            <a:cxnSpLocks/>
          </p:cNvCxnSpPr>
          <p:nvPr/>
        </p:nvCxnSpPr>
        <p:spPr>
          <a:xfrm>
            <a:off x="110950" y="2754399"/>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413F84F-C67F-4A2E-BA6F-8340D4AF97A6}"/>
              </a:ext>
            </a:extLst>
          </p:cNvPr>
          <p:cNvSpPr txBox="1"/>
          <p:nvPr/>
        </p:nvSpPr>
        <p:spPr>
          <a:xfrm>
            <a:off x="5078627" y="1297458"/>
            <a:ext cx="4615249" cy="307777"/>
          </a:xfrm>
          <a:prstGeom prst="rect">
            <a:avLst/>
          </a:prstGeom>
          <a:noFill/>
          <a:ln>
            <a:solidFill>
              <a:schemeClr val="accent1">
                <a:shade val="50000"/>
              </a:schemeClr>
            </a:solidFill>
          </a:ln>
        </p:spPr>
        <p:txBody>
          <a:bodyPr wrap="square" rtlCol="0">
            <a:spAutoFit/>
          </a:bodyPr>
          <a:lstStyle/>
          <a:p>
            <a:r>
              <a:rPr lang="en-US" sz="1400" dirty="0">
                <a:solidFill>
                  <a:schemeClr val="bg1">
                    <a:lumMod val="75000"/>
                  </a:schemeClr>
                </a:solidFill>
              </a:rPr>
              <a:t>Enter a City</a:t>
            </a:r>
          </a:p>
        </p:txBody>
      </p:sp>
      <p:cxnSp>
        <p:nvCxnSpPr>
          <p:cNvPr id="9" name="Straight Connector 8">
            <a:extLst>
              <a:ext uri="{FF2B5EF4-FFF2-40B4-BE49-F238E27FC236}">
                <a16:creationId xmlns:a16="http://schemas.microsoft.com/office/drawing/2014/main" id="{4DBB0AC9-31DE-4E5A-92F4-51E22A52AE0B}"/>
              </a:ext>
            </a:extLst>
          </p:cNvPr>
          <p:cNvCxnSpPr>
            <a:cxnSpLocks/>
          </p:cNvCxnSpPr>
          <p:nvPr/>
        </p:nvCxnSpPr>
        <p:spPr>
          <a:xfrm>
            <a:off x="122170" y="3957123"/>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7EC5C8-AA5B-4F9E-8A6C-B15E1FCD7A74}"/>
              </a:ext>
            </a:extLst>
          </p:cNvPr>
          <p:cNvSpPr txBox="1"/>
          <p:nvPr/>
        </p:nvSpPr>
        <p:spPr>
          <a:xfrm>
            <a:off x="5078627" y="1762895"/>
            <a:ext cx="1501346" cy="369332"/>
          </a:xfrm>
          <a:prstGeom prst="rect">
            <a:avLst/>
          </a:prstGeom>
          <a:noFill/>
        </p:spPr>
        <p:txBody>
          <a:bodyPr wrap="square" rtlCol="0">
            <a:spAutoFit/>
          </a:bodyPr>
          <a:lstStyle/>
          <a:p>
            <a:r>
              <a:rPr lang="en-US" dirty="0"/>
              <a:t>or</a:t>
            </a:r>
          </a:p>
        </p:txBody>
      </p:sp>
      <p:sp>
        <p:nvSpPr>
          <p:cNvPr id="12" name="TextBox 11">
            <a:extLst>
              <a:ext uri="{FF2B5EF4-FFF2-40B4-BE49-F238E27FC236}">
                <a16:creationId xmlns:a16="http://schemas.microsoft.com/office/drawing/2014/main" id="{338482C3-5075-4AC8-9436-58522A33C204}"/>
              </a:ext>
            </a:extLst>
          </p:cNvPr>
          <p:cNvSpPr txBox="1"/>
          <p:nvPr/>
        </p:nvSpPr>
        <p:spPr>
          <a:xfrm>
            <a:off x="5078627" y="2246867"/>
            <a:ext cx="4615249" cy="307777"/>
          </a:xfrm>
          <a:prstGeom prst="rect">
            <a:avLst/>
          </a:prstGeom>
          <a:noFill/>
          <a:ln>
            <a:solidFill>
              <a:schemeClr val="accent1">
                <a:shade val="50000"/>
              </a:schemeClr>
            </a:solidFill>
          </a:ln>
        </p:spPr>
        <p:txBody>
          <a:bodyPr wrap="square" rtlCol="0">
            <a:spAutoFit/>
          </a:bodyPr>
          <a:lstStyle/>
          <a:p>
            <a:r>
              <a:rPr lang="en-US" sz="1400" dirty="0"/>
              <a:t>Data</a:t>
            </a:r>
          </a:p>
        </p:txBody>
      </p:sp>
      <p:sp>
        <p:nvSpPr>
          <p:cNvPr id="13" name="TextBox 12">
            <a:extLst>
              <a:ext uri="{FF2B5EF4-FFF2-40B4-BE49-F238E27FC236}">
                <a16:creationId xmlns:a16="http://schemas.microsoft.com/office/drawing/2014/main" id="{25C2FEC8-670B-449F-81FA-2935F925A07D}"/>
              </a:ext>
            </a:extLst>
          </p:cNvPr>
          <p:cNvSpPr txBox="1"/>
          <p:nvPr/>
        </p:nvSpPr>
        <p:spPr>
          <a:xfrm>
            <a:off x="3490784" y="2253045"/>
            <a:ext cx="1501346" cy="369332"/>
          </a:xfrm>
          <a:prstGeom prst="rect">
            <a:avLst/>
          </a:prstGeom>
          <a:noFill/>
        </p:spPr>
        <p:txBody>
          <a:bodyPr wrap="square" rtlCol="0">
            <a:spAutoFit/>
          </a:bodyPr>
          <a:lstStyle/>
          <a:p>
            <a:r>
              <a:rPr lang="en-US" b="1" dirty="0"/>
              <a:t>Job Title:</a:t>
            </a:r>
          </a:p>
        </p:txBody>
      </p:sp>
      <p:sp>
        <p:nvSpPr>
          <p:cNvPr id="18" name="TextBox 17">
            <a:extLst>
              <a:ext uri="{FF2B5EF4-FFF2-40B4-BE49-F238E27FC236}">
                <a16:creationId xmlns:a16="http://schemas.microsoft.com/office/drawing/2014/main" id="{297277EE-3F33-4BCB-BE81-74CE2E1F55C2}"/>
              </a:ext>
            </a:extLst>
          </p:cNvPr>
          <p:cNvSpPr txBox="1"/>
          <p:nvPr/>
        </p:nvSpPr>
        <p:spPr>
          <a:xfrm>
            <a:off x="3513438" y="1301580"/>
            <a:ext cx="1501346" cy="369332"/>
          </a:xfrm>
          <a:prstGeom prst="rect">
            <a:avLst/>
          </a:prstGeom>
          <a:noFill/>
        </p:spPr>
        <p:txBody>
          <a:bodyPr wrap="square" rtlCol="0">
            <a:spAutoFit/>
          </a:bodyPr>
          <a:lstStyle/>
          <a:p>
            <a:r>
              <a:rPr lang="en-US" b="1" dirty="0"/>
              <a:t>City: </a:t>
            </a:r>
          </a:p>
        </p:txBody>
      </p:sp>
      <p:graphicFrame>
        <p:nvGraphicFramePr>
          <p:cNvPr id="4" name="Table 7">
            <a:extLst>
              <a:ext uri="{FF2B5EF4-FFF2-40B4-BE49-F238E27FC236}">
                <a16:creationId xmlns:a16="http://schemas.microsoft.com/office/drawing/2014/main" id="{7D838A27-2360-4C71-9A30-CCBC55CD1742}"/>
              </a:ext>
            </a:extLst>
          </p:cNvPr>
          <p:cNvGraphicFramePr>
            <a:graphicFrameLocks noGrp="1"/>
          </p:cNvGraphicFramePr>
          <p:nvPr>
            <p:extLst>
              <p:ext uri="{D42A27DB-BD31-4B8C-83A1-F6EECF244321}">
                <p14:modId xmlns:p14="http://schemas.microsoft.com/office/powerpoint/2010/main" val="2045127213"/>
              </p:ext>
            </p:extLst>
          </p:nvPr>
        </p:nvGraphicFramePr>
        <p:xfrm>
          <a:off x="4824425" y="3138487"/>
          <a:ext cx="5177910" cy="1472724"/>
        </p:xfrm>
        <a:graphic>
          <a:graphicData uri="http://schemas.openxmlformats.org/drawingml/2006/table">
            <a:tbl>
              <a:tblPr firstRow="1" bandRow="1">
                <a:tableStyleId>{5C22544A-7EE6-4342-B048-85BDC9FD1C3A}</a:tableStyleId>
              </a:tblPr>
              <a:tblGrid>
                <a:gridCol w="2233613">
                  <a:extLst>
                    <a:ext uri="{9D8B030D-6E8A-4147-A177-3AD203B41FA5}">
                      <a16:colId xmlns:a16="http://schemas.microsoft.com/office/drawing/2014/main" val="1544039020"/>
                    </a:ext>
                  </a:extLst>
                </a:gridCol>
                <a:gridCol w="1428750">
                  <a:extLst>
                    <a:ext uri="{9D8B030D-6E8A-4147-A177-3AD203B41FA5}">
                      <a16:colId xmlns:a16="http://schemas.microsoft.com/office/drawing/2014/main" val="3897848618"/>
                    </a:ext>
                  </a:extLst>
                </a:gridCol>
                <a:gridCol w="1515547">
                  <a:extLst>
                    <a:ext uri="{9D8B030D-6E8A-4147-A177-3AD203B41FA5}">
                      <a16:colId xmlns:a16="http://schemas.microsoft.com/office/drawing/2014/main" val="3811621051"/>
                    </a:ext>
                  </a:extLst>
                </a:gridCol>
              </a:tblGrid>
              <a:tr h="360204">
                <a:tc>
                  <a:txBody>
                    <a:bodyPr/>
                    <a:lstStyle/>
                    <a:p>
                      <a:pPr algn="ctr"/>
                      <a:r>
                        <a:rPr lang="en-US" sz="1200" dirty="0"/>
                        <a:t>Job Title</a:t>
                      </a:r>
                    </a:p>
                  </a:txBody>
                  <a:tcPr/>
                </a:tc>
                <a:tc>
                  <a:txBody>
                    <a:bodyPr/>
                    <a:lstStyle/>
                    <a:p>
                      <a:pPr algn="ctr"/>
                      <a:r>
                        <a:rPr lang="en-US" sz="1200" dirty="0"/>
                        <a:t>Average Salary</a:t>
                      </a:r>
                    </a:p>
                  </a:txBody>
                  <a:tcPr/>
                </a:tc>
                <a:tc>
                  <a:txBody>
                    <a:bodyPr/>
                    <a:lstStyle/>
                    <a:p>
                      <a:pPr algn="ctr"/>
                      <a:r>
                        <a:rPr lang="en-US" sz="1200" dirty="0"/>
                        <a:t>Job Openings</a:t>
                      </a:r>
                    </a:p>
                  </a:txBody>
                  <a:tcPr/>
                </a:tc>
                <a:extLst>
                  <a:ext uri="{0D108BD9-81ED-4DB2-BD59-A6C34878D82A}">
                    <a16:rowId xmlns:a16="http://schemas.microsoft.com/office/drawing/2014/main" val="4236235470"/>
                  </a:ext>
                </a:extLst>
              </a:tr>
              <a:tr h="370840">
                <a:tc>
                  <a:txBody>
                    <a:bodyPr/>
                    <a:lstStyle/>
                    <a:p>
                      <a:pPr algn="l"/>
                      <a:r>
                        <a:rPr lang="en-US" sz="1200" dirty="0">
                          <a:solidFill>
                            <a:srgbClr val="0070C0"/>
                          </a:solidFill>
                        </a:rPr>
                        <a:t>Data Analyst</a:t>
                      </a:r>
                    </a:p>
                  </a:txBody>
                  <a:tcPr/>
                </a:tc>
                <a:tc>
                  <a:txBody>
                    <a:bodyPr/>
                    <a:lstStyle/>
                    <a:p>
                      <a:pPr algn="ctr"/>
                      <a:r>
                        <a:rPr lang="en-US" sz="1200" dirty="0"/>
                        <a:t>$78,039</a:t>
                      </a:r>
                    </a:p>
                  </a:txBody>
                  <a:tcPr/>
                </a:tc>
                <a:tc>
                  <a:txBody>
                    <a:bodyPr/>
                    <a:lstStyle/>
                    <a:p>
                      <a:pPr algn="ctr"/>
                      <a:r>
                        <a:rPr lang="en-US" sz="1200" dirty="0"/>
                        <a:t>3,098</a:t>
                      </a:r>
                    </a:p>
                  </a:txBody>
                  <a:tcPr/>
                </a:tc>
                <a:extLst>
                  <a:ext uri="{0D108BD9-81ED-4DB2-BD59-A6C34878D82A}">
                    <a16:rowId xmlns:a16="http://schemas.microsoft.com/office/drawing/2014/main" val="3594995918"/>
                  </a:ext>
                </a:extLst>
              </a:tr>
              <a:tr h="370840">
                <a:tc>
                  <a:txBody>
                    <a:bodyPr/>
                    <a:lstStyle/>
                    <a:p>
                      <a:pPr algn="l"/>
                      <a:r>
                        <a:rPr lang="en-US" sz="1200" dirty="0">
                          <a:solidFill>
                            <a:srgbClr val="0070C0"/>
                          </a:solidFill>
                        </a:rPr>
                        <a:t>Data Scientist</a:t>
                      </a:r>
                    </a:p>
                  </a:txBody>
                  <a:tcPr/>
                </a:tc>
                <a:tc>
                  <a:txBody>
                    <a:bodyPr/>
                    <a:lstStyle/>
                    <a:p>
                      <a:pPr algn="ctr"/>
                      <a:r>
                        <a:rPr lang="en-US" sz="1200" dirty="0"/>
                        <a:t>$156,908</a:t>
                      </a:r>
                    </a:p>
                  </a:txBody>
                  <a:tcPr/>
                </a:tc>
                <a:tc>
                  <a:txBody>
                    <a:bodyPr/>
                    <a:lstStyle/>
                    <a:p>
                      <a:pPr algn="ctr"/>
                      <a:r>
                        <a:rPr lang="en-US" sz="1200" dirty="0"/>
                        <a:t>4,209</a:t>
                      </a:r>
                    </a:p>
                  </a:txBody>
                  <a:tcPr/>
                </a:tc>
                <a:extLst>
                  <a:ext uri="{0D108BD9-81ED-4DB2-BD59-A6C34878D82A}">
                    <a16:rowId xmlns:a16="http://schemas.microsoft.com/office/drawing/2014/main" val="2849736541"/>
                  </a:ext>
                </a:extLst>
              </a:tr>
              <a:tr h="370840">
                <a:tc>
                  <a:txBody>
                    <a:bodyPr/>
                    <a:lstStyle/>
                    <a:p>
                      <a:pPr algn="l"/>
                      <a:r>
                        <a:rPr lang="en-US" sz="1200" dirty="0">
                          <a:solidFill>
                            <a:srgbClr val="0070C0"/>
                          </a:solidFill>
                        </a:rPr>
                        <a:t>Database Administrator</a:t>
                      </a:r>
                    </a:p>
                  </a:txBody>
                  <a:tcPr/>
                </a:tc>
                <a:tc>
                  <a:txBody>
                    <a:bodyPr/>
                    <a:lstStyle/>
                    <a:p>
                      <a:pPr algn="ctr"/>
                      <a:r>
                        <a:rPr lang="en-US" sz="1200" dirty="0"/>
                        <a:t>$89,476</a:t>
                      </a:r>
                    </a:p>
                  </a:txBody>
                  <a:tcPr/>
                </a:tc>
                <a:tc>
                  <a:txBody>
                    <a:bodyPr/>
                    <a:lstStyle/>
                    <a:p>
                      <a:pPr algn="ctr"/>
                      <a:r>
                        <a:rPr lang="en-US" sz="1200" dirty="0"/>
                        <a:t>2,901</a:t>
                      </a:r>
                    </a:p>
                  </a:txBody>
                  <a:tcPr/>
                </a:tc>
                <a:extLst>
                  <a:ext uri="{0D108BD9-81ED-4DB2-BD59-A6C34878D82A}">
                    <a16:rowId xmlns:a16="http://schemas.microsoft.com/office/drawing/2014/main" val="3890337398"/>
                  </a:ext>
                </a:extLst>
              </a:tr>
            </a:tbl>
          </a:graphicData>
        </a:graphic>
      </p:graphicFrame>
    </p:spTree>
    <p:extLst>
      <p:ext uri="{BB962C8B-B14F-4D97-AF65-F5344CB8AC3E}">
        <p14:creationId xmlns:p14="http://schemas.microsoft.com/office/powerpoint/2010/main" val="401494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0BD959-2FFE-4FE2-848A-B478DA571F31}"/>
              </a:ext>
            </a:extLst>
          </p:cNvPr>
          <p:cNvSpPr/>
          <p:nvPr/>
        </p:nvSpPr>
        <p:spPr>
          <a:xfrm>
            <a:off x="2557463" y="992273"/>
            <a:ext cx="9453562" cy="57545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73A974-2FB6-4301-8DFD-8E9B486BF4A9}"/>
              </a:ext>
            </a:extLst>
          </p:cNvPr>
          <p:cNvSpPr/>
          <p:nvPr/>
        </p:nvSpPr>
        <p:spPr>
          <a:xfrm>
            <a:off x="110950" y="992274"/>
            <a:ext cx="2398394" cy="575451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3">
            <a:extLst>
              <a:ext uri="{FF2B5EF4-FFF2-40B4-BE49-F238E27FC236}">
                <a16:creationId xmlns:a16="http://schemas.microsoft.com/office/drawing/2014/main" id="{775A251F-5D78-4340-9D68-A6B8ECB4B9A6}"/>
              </a:ext>
            </a:extLst>
          </p:cNvPr>
          <p:cNvSpPr txBox="1">
            <a:spLocks/>
          </p:cNvSpPr>
          <p:nvPr/>
        </p:nvSpPr>
        <p:spPr>
          <a:xfrm>
            <a:off x="110960" y="1649498"/>
            <a:ext cx="2387164" cy="4329110"/>
          </a:xfrm>
          <a:prstGeom prst="rect">
            <a:avLst/>
          </a:prstGeom>
          <a:solidFill>
            <a:schemeClr val="bg1">
              <a:lumMod val="85000"/>
            </a:schemeClr>
          </a:solidFill>
        </p:spPr>
        <p:txBody>
          <a:bodyPr>
            <a:normAutofit fontScale="7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0070C0"/>
                </a:solidFill>
              </a:rPr>
              <a:t>Home</a:t>
            </a:r>
          </a:p>
          <a:p>
            <a:pPr marL="0" indent="0">
              <a:buNone/>
            </a:pPr>
            <a:r>
              <a:rPr lang="en-US" sz="1400" dirty="0"/>
              <a:t>Tableau Dashboard</a:t>
            </a:r>
          </a:p>
          <a:p>
            <a:pPr marL="0" indent="0">
              <a:buNone/>
            </a:pPr>
            <a:r>
              <a:rPr lang="en-US" sz="1400" dirty="0"/>
              <a:t>Machine Learning</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Static Reports</a:t>
            </a:r>
            <a:r>
              <a:rPr lang="en-US" sz="1400" dirty="0">
                <a:latin typeface="Arial" panose="020B0604020202020204" pitchFamily="34" charset="0"/>
                <a:cs typeface="Arial" panose="020B0604020202020204" pitchFamily="34" charset="0"/>
              </a:rPr>
              <a:t> </a:t>
            </a:r>
          </a:p>
          <a:p>
            <a:pPr marL="0" indent="0">
              <a:buNone/>
            </a:pPr>
            <a:r>
              <a:rPr lang="en-US" sz="1400" dirty="0"/>
              <a:t>   Top 10 Cities for Data Analysts</a:t>
            </a:r>
          </a:p>
          <a:p>
            <a:pPr marL="0" indent="0">
              <a:buNone/>
            </a:pPr>
            <a:r>
              <a:rPr lang="en-US" sz="1400" dirty="0"/>
              <a:t>   Historical unemployment</a:t>
            </a:r>
          </a:p>
          <a:p>
            <a:pPr marL="0" indent="0">
              <a:buNone/>
            </a:pPr>
            <a:r>
              <a:rPr lang="en-US" sz="1400" dirty="0"/>
              <a:t>   Housing Data</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Useful Links</a:t>
            </a:r>
            <a:r>
              <a:rPr lang="en-US" sz="1400" dirty="0">
                <a:latin typeface="Arial" panose="020B0604020202020204" pitchFamily="34" charset="0"/>
                <a:cs typeface="Arial" panose="020B0604020202020204" pitchFamily="34" charset="0"/>
              </a:rPr>
              <a:t> </a:t>
            </a:r>
          </a:p>
          <a:p>
            <a:pPr marL="0" indent="0">
              <a:buNone/>
            </a:pPr>
            <a:r>
              <a:rPr lang="en-US" sz="1400" dirty="0"/>
              <a:t>   U.S. Crime map</a:t>
            </a:r>
          </a:p>
          <a:p>
            <a:pPr marL="0" indent="0">
              <a:buNone/>
            </a:pPr>
            <a:r>
              <a:rPr lang="en-US" sz="1400" dirty="0"/>
              <a:t>   U.S. News report</a:t>
            </a:r>
          </a:p>
          <a:p>
            <a:pPr marL="0" indent="0">
              <a:buNone/>
            </a:pPr>
            <a:r>
              <a:rPr lang="en-US" sz="1400" dirty="0"/>
              <a:t>   </a:t>
            </a:r>
          </a:p>
          <a:p>
            <a:pPr marL="0" indent="0">
              <a:buNone/>
            </a:pPr>
            <a:r>
              <a:rPr lang="en-US" sz="1400" dirty="0"/>
              <a:t> </a:t>
            </a:r>
          </a:p>
          <a:p>
            <a:pPr marL="0" indent="0">
              <a:buNone/>
            </a:pPr>
            <a:r>
              <a:rPr lang="en-US" sz="1400" dirty="0"/>
              <a:t>   </a:t>
            </a:r>
          </a:p>
          <a:p>
            <a:endParaRPr lang="en-US" dirty="0"/>
          </a:p>
          <a:p>
            <a:endParaRPr lang="en-US" dirty="0"/>
          </a:p>
        </p:txBody>
      </p:sp>
      <p:sp>
        <p:nvSpPr>
          <p:cNvPr id="3" name="Title 1">
            <a:extLst>
              <a:ext uri="{FF2B5EF4-FFF2-40B4-BE49-F238E27FC236}">
                <a16:creationId xmlns:a16="http://schemas.microsoft.com/office/drawing/2014/main" id="{EECBC305-EB67-4DC9-AA59-DD224041EF5B}"/>
              </a:ext>
            </a:extLst>
          </p:cNvPr>
          <p:cNvSpPr txBox="1">
            <a:spLocks/>
          </p:cNvSpPr>
          <p:nvPr/>
        </p:nvSpPr>
        <p:spPr>
          <a:xfrm>
            <a:off x="-282433" y="1135339"/>
            <a:ext cx="2398395" cy="5141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t>Tech Jobs USA</a:t>
            </a:r>
            <a:endParaRPr lang="en-US" sz="1800" dirty="0"/>
          </a:p>
        </p:txBody>
      </p:sp>
      <p:cxnSp>
        <p:nvCxnSpPr>
          <p:cNvPr id="5" name="Straight Connector 4">
            <a:extLst>
              <a:ext uri="{FF2B5EF4-FFF2-40B4-BE49-F238E27FC236}">
                <a16:creationId xmlns:a16="http://schemas.microsoft.com/office/drawing/2014/main" id="{49FA8CB8-4E4E-429B-906F-709CDA653972}"/>
              </a:ext>
            </a:extLst>
          </p:cNvPr>
          <p:cNvCxnSpPr>
            <a:cxnSpLocks/>
          </p:cNvCxnSpPr>
          <p:nvPr/>
        </p:nvCxnSpPr>
        <p:spPr>
          <a:xfrm>
            <a:off x="110950" y="2754399"/>
            <a:ext cx="2387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BB0AC9-31DE-4E5A-92F4-51E22A52AE0B}"/>
              </a:ext>
            </a:extLst>
          </p:cNvPr>
          <p:cNvCxnSpPr>
            <a:cxnSpLocks/>
          </p:cNvCxnSpPr>
          <p:nvPr/>
        </p:nvCxnSpPr>
        <p:spPr>
          <a:xfrm>
            <a:off x="122170" y="3957123"/>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7277EE-3F33-4BCB-BE81-74CE2E1F55C2}"/>
              </a:ext>
            </a:extLst>
          </p:cNvPr>
          <p:cNvSpPr txBox="1"/>
          <p:nvPr/>
        </p:nvSpPr>
        <p:spPr>
          <a:xfrm>
            <a:off x="5226907" y="1023087"/>
            <a:ext cx="3608173" cy="369332"/>
          </a:xfrm>
          <a:prstGeom prst="rect">
            <a:avLst/>
          </a:prstGeom>
          <a:noFill/>
        </p:spPr>
        <p:txBody>
          <a:bodyPr wrap="square" rtlCol="0">
            <a:spAutoFit/>
          </a:bodyPr>
          <a:lstStyle/>
          <a:p>
            <a:r>
              <a:rPr lang="en-US" b="1" dirty="0">
                <a:solidFill>
                  <a:srgbClr val="002060"/>
                </a:solidFill>
              </a:rPr>
              <a:t>Data Analyst – Job Openings</a:t>
            </a:r>
          </a:p>
        </p:txBody>
      </p:sp>
      <p:pic>
        <p:nvPicPr>
          <p:cNvPr id="14" name="Picture 13">
            <a:extLst>
              <a:ext uri="{FF2B5EF4-FFF2-40B4-BE49-F238E27FC236}">
                <a16:creationId xmlns:a16="http://schemas.microsoft.com/office/drawing/2014/main" id="{4F9F79AB-CC86-459F-8310-BF59C2E774F4}"/>
              </a:ext>
            </a:extLst>
          </p:cNvPr>
          <p:cNvPicPr>
            <a:picLocks noChangeAspect="1"/>
          </p:cNvPicPr>
          <p:nvPr/>
        </p:nvPicPr>
        <p:blipFill>
          <a:blip r:embed="rId2"/>
          <a:stretch>
            <a:fillRect/>
          </a:stretch>
        </p:blipFill>
        <p:spPr>
          <a:xfrm>
            <a:off x="2576165" y="1423232"/>
            <a:ext cx="9482672" cy="4572000"/>
          </a:xfrm>
          <a:prstGeom prst="rect">
            <a:avLst/>
          </a:prstGeom>
        </p:spPr>
      </p:pic>
    </p:spTree>
    <p:extLst>
      <p:ext uri="{BB962C8B-B14F-4D97-AF65-F5344CB8AC3E}">
        <p14:creationId xmlns:p14="http://schemas.microsoft.com/office/powerpoint/2010/main" val="72000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0BD959-2FFE-4FE2-848A-B478DA571F31}"/>
              </a:ext>
            </a:extLst>
          </p:cNvPr>
          <p:cNvSpPr/>
          <p:nvPr/>
        </p:nvSpPr>
        <p:spPr>
          <a:xfrm>
            <a:off x="2557463" y="992273"/>
            <a:ext cx="9453562" cy="57545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73A974-2FB6-4301-8DFD-8E9B486BF4A9}"/>
              </a:ext>
            </a:extLst>
          </p:cNvPr>
          <p:cNvSpPr/>
          <p:nvPr/>
        </p:nvSpPr>
        <p:spPr>
          <a:xfrm>
            <a:off x="110950" y="992274"/>
            <a:ext cx="2398394" cy="575451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3">
            <a:extLst>
              <a:ext uri="{FF2B5EF4-FFF2-40B4-BE49-F238E27FC236}">
                <a16:creationId xmlns:a16="http://schemas.microsoft.com/office/drawing/2014/main" id="{775A251F-5D78-4340-9D68-A6B8ECB4B9A6}"/>
              </a:ext>
            </a:extLst>
          </p:cNvPr>
          <p:cNvSpPr txBox="1">
            <a:spLocks/>
          </p:cNvSpPr>
          <p:nvPr/>
        </p:nvSpPr>
        <p:spPr>
          <a:xfrm>
            <a:off x="110960" y="1649498"/>
            <a:ext cx="2387164" cy="4329110"/>
          </a:xfrm>
          <a:prstGeom prst="rect">
            <a:avLst/>
          </a:prstGeom>
          <a:solidFill>
            <a:schemeClr val="bg1">
              <a:lumMod val="85000"/>
            </a:schemeClr>
          </a:solidFill>
        </p:spPr>
        <p:txBody>
          <a:bodyPr>
            <a:normAutofit fontScale="7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0070C0"/>
                </a:solidFill>
              </a:rPr>
              <a:t>Home</a:t>
            </a:r>
          </a:p>
          <a:p>
            <a:pPr marL="0" indent="0">
              <a:buNone/>
            </a:pPr>
            <a:r>
              <a:rPr lang="en-US" sz="1400" dirty="0"/>
              <a:t>Tableau Dashboard</a:t>
            </a:r>
          </a:p>
          <a:p>
            <a:pPr marL="0" indent="0">
              <a:buNone/>
            </a:pPr>
            <a:r>
              <a:rPr lang="en-US" sz="1400" dirty="0"/>
              <a:t>Machine Learning</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Static Reports</a:t>
            </a:r>
            <a:r>
              <a:rPr lang="en-US" sz="1400" dirty="0">
                <a:latin typeface="Arial" panose="020B0604020202020204" pitchFamily="34" charset="0"/>
                <a:cs typeface="Arial" panose="020B0604020202020204" pitchFamily="34" charset="0"/>
              </a:rPr>
              <a:t> </a:t>
            </a:r>
          </a:p>
          <a:p>
            <a:pPr marL="0" indent="0">
              <a:buNone/>
            </a:pPr>
            <a:r>
              <a:rPr lang="en-US" sz="1400" dirty="0"/>
              <a:t>   Top 10 Cities for Data Analysts</a:t>
            </a:r>
          </a:p>
          <a:p>
            <a:pPr marL="0" indent="0">
              <a:buNone/>
            </a:pPr>
            <a:r>
              <a:rPr lang="en-US" sz="1400" dirty="0"/>
              <a:t>   Historical unemployment</a:t>
            </a:r>
          </a:p>
          <a:p>
            <a:pPr marL="0" indent="0">
              <a:buNone/>
            </a:pPr>
            <a:r>
              <a:rPr lang="en-US" sz="1400" dirty="0"/>
              <a:t>   Housing Data</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Useful Links</a:t>
            </a:r>
            <a:r>
              <a:rPr lang="en-US" sz="1400" dirty="0">
                <a:latin typeface="Arial" panose="020B0604020202020204" pitchFamily="34" charset="0"/>
                <a:cs typeface="Arial" panose="020B0604020202020204" pitchFamily="34" charset="0"/>
              </a:rPr>
              <a:t> </a:t>
            </a:r>
          </a:p>
          <a:p>
            <a:pPr marL="0" indent="0">
              <a:buNone/>
            </a:pPr>
            <a:r>
              <a:rPr lang="en-US" sz="1400" dirty="0"/>
              <a:t>   U.S. Crime map</a:t>
            </a:r>
          </a:p>
          <a:p>
            <a:pPr marL="0" indent="0">
              <a:buNone/>
            </a:pPr>
            <a:r>
              <a:rPr lang="en-US" sz="1400" dirty="0"/>
              <a:t>   U.S. News report</a:t>
            </a:r>
          </a:p>
          <a:p>
            <a:pPr marL="0" indent="0">
              <a:buNone/>
            </a:pPr>
            <a:r>
              <a:rPr lang="en-US" sz="1400" dirty="0"/>
              <a:t>   </a:t>
            </a:r>
          </a:p>
          <a:p>
            <a:pPr marL="0" indent="0">
              <a:buNone/>
            </a:pPr>
            <a:r>
              <a:rPr lang="en-US" sz="1400" dirty="0"/>
              <a:t> </a:t>
            </a:r>
          </a:p>
          <a:p>
            <a:pPr marL="0" indent="0">
              <a:buNone/>
            </a:pPr>
            <a:r>
              <a:rPr lang="en-US" sz="1400" dirty="0"/>
              <a:t>   </a:t>
            </a:r>
          </a:p>
          <a:p>
            <a:endParaRPr lang="en-US" dirty="0"/>
          </a:p>
          <a:p>
            <a:endParaRPr lang="en-US" dirty="0"/>
          </a:p>
        </p:txBody>
      </p:sp>
      <p:sp>
        <p:nvSpPr>
          <p:cNvPr id="3" name="Title 1">
            <a:extLst>
              <a:ext uri="{FF2B5EF4-FFF2-40B4-BE49-F238E27FC236}">
                <a16:creationId xmlns:a16="http://schemas.microsoft.com/office/drawing/2014/main" id="{EECBC305-EB67-4DC9-AA59-DD224041EF5B}"/>
              </a:ext>
            </a:extLst>
          </p:cNvPr>
          <p:cNvSpPr txBox="1">
            <a:spLocks/>
          </p:cNvSpPr>
          <p:nvPr/>
        </p:nvSpPr>
        <p:spPr>
          <a:xfrm>
            <a:off x="-282433" y="1135339"/>
            <a:ext cx="2398395" cy="5141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t>Tech Jobs USA</a:t>
            </a:r>
            <a:endParaRPr lang="en-US" sz="1800" dirty="0"/>
          </a:p>
        </p:txBody>
      </p:sp>
      <p:cxnSp>
        <p:nvCxnSpPr>
          <p:cNvPr id="5" name="Straight Connector 4">
            <a:extLst>
              <a:ext uri="{FF2B5EF4-FFF2-40B4-BE49-F238E27FC236}">
                <a16:creationId xmlns:a16="http://schemas.microsoft.com/office/drawing/2014/main" id="{49FA8CB8-4E4E-429B-906F-709CDA653972}"/>
              </a:ext>
            </a:extLst>
          </p:cNvPr>
          <p:cNvCxnSpPr>
            <a:cxnSpLocks/>
          </p:cNvCxnSpPr>
          <p:nvPr/>
        </p:nvCxnSpPr>
        <p:spPr>
          <a:xfrm>
            <a:off x="110950" y="2754399"/>
            <a:ext cx="2387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BB0AC9-31DE-4E5A-92F4-51E22A52AE0B}"/>
              </a:ext>
            </a:extLst>
          </p:cNvPr>
          <p:cNvCxnSpPr>
            <a:cxnSpLocks/>
          </p:cNvCxnSpPr>
          <p:nvPr/>
        </p:nvCxnSpPr>
        <p:spPr>
          <a:xfrm>
            <a:off x="122170" y="3957123"/>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7277EE-3F33-4BCB-BE81-74CE2E1F55C2}"/>
              </a:ext>
            </a:extLst>
          </p:cNvPr>
          <p:cNvSpPr txBox="1"/>
          <p:nvPr/>
        </p:nvSpPr>
        <p:spPr>
          <a:xfrm>
            <a:off x="5226907" y="1023087"/>
            <a:ext cx="3608173" cy="369332"/>
          </a:xfrm>
          <a:prstGeom prst="rect">
            <a:avLst/>
          </a:prstGeom>
          <a:noFill/>
        </p:spPr>
        <p:txBody>
          <a:bodyPr wrap="square" rtlCol="0">
            <a:spAutoFit/>
          </a:bodyPr>
          <a:lstStyle/>
          <a:p>
            <a:r>
              <a:rPr lang="en-US" b="1" dirty="0">
                <a:solidFill>
                  <a:srgbClr val="002060"/>
                </a:solidFill>
              </a:rPr>
              <a:t>Data Analyst – Salary</a:t>
            </a:r>
          </a:p>
        </p:txBody>
      </p:sp>
      <p:pic>
        <p:nvPicPr>
          <p:cNvPr id="10" name="Picture 9">
            <a:extLst>
              <a:ext uri="{FF2B5EF4-FFF2-40B4-BE49-F238E27FC236}">
                <a16:creationId xmlns:a16="http://schemas.microsoft.com/office/drawing/2014/main" id="{FA3BC98D-6045-4E43-8190-9108975797EF}"/>
              </a:ext>
            </a:extLst>
          </p:cNvPr>
          <p:cNvPicPr>
            <a:picLocks noChangeAspect="1"/>
          </p:cNvPicPr>
          <p:nvPr/>
        </p:nvPicPr>
        <p:blipFill>
          <a:blip r:embed="rId2"/>
          <a:stretch>
            <a:fillRect/>
          </a:stretch>
        </p:blipFill>
        <p:spPr>
          <a:xfrm>
            <a:off x="2595547" y="1528053"/>
            <a:ext cx="9463597" cy="4572000"/>
          </a:xfrm>
          <a:prstGeom prst="rect">
            <a:avLst/>
          </a:prstGeom>
        </p:spPr>
      </p:pic>
    </p:spTree>
    <p:extLst>
      <p:ext uri="{BB962C8B-B14F-4D97-AF65-F5344CB8AC3E}">
        <p14:creationId xmlns:p14="http://schemas.microsoft.com/office/powerpoint/2010/main" val="2117250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0BD959-2FFE-4FE2-848A-B478DA571F31}"/>
              </a:ext>
            </a:extLst>
          </p:cNvPr>
          <p:cNvSpPr/>
          <p:nvPr/>
        </p:nvSpPr>
        <p:spPr>
          <a:xfrm>
            <a:off x="2557463" y="992273"/>
            <a:ext cx="9453562" cy="575451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473A974-2FB6-4301-8DFD-8E9B486BF4A9}"/>
              </a:ext>
            </a:extLst>
          </p:cNvPr>
          <p:cNvSpPr/>
          <p:nvPr/>
        </p:nvSpPr>
        <p:spPr>
          <a:xfrm>
            <a:off x="110950" y="992274"/>
            <a:ext cx="2398394" cy="575451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3">
            <a:extLst>
              <a:ext uri="{FF2B5EF4-FFF2-40B4-BE49-F238E27FC236}">
                <a16:creationId xmlns:a16="http://schemas.microsoft.com/office/drawing/2014/main" id="{775A251F-5D78-4340-9D68-A6B8ECB4B9A6}"/>
              </a:ext>
            </a:extLst>
          </p:cNvPr>
          <p:cNvSpPr txBox="1">
            <a:spLocks/>
          </p:cNvSpPr>
          <p:nvPr/>
        </p:nvSpPr>
        <p:spPr>
          <a:xfrm>
            <a:off x="110960" y="1649498"/>
            <a:ext cx="2387164" cy="4329110"/>
          </a:xfrm>
          <a:prstGeom prst="rect">
            <a:avLst/>
          </a:prstGeom>
          <a:solidFill>
            <a:schemeClr val="bg1">
              <a:lumMod val="85000"/>
            </a:schemeClr>
          </a:solidFill>
        </p:spPr>
        <p:txBody>
          <a:bodyPr>
            <a:normAutofit fontScale="775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rgbClr val="0070C0"/>
                </a:solidFill>
              </a:rPr>
              <a:t>Home</a:t>
            </a:r>
          </a:p>
          <a:p>
            <a:pPr marL="0" indent="0">
              <a:buNone/>
            </a:pPr>
            <a:r>
              <a:rPr lang="en-US" sz="1400" dirty="0"/>
              <a:t>Tableau Dashboard</a:t>
            </a:r>
          </a:p>
          <a:p>
            <a:pPr marL="0" indent="0">
              <a:buNone/>
            </a:pPr>
            <a:r>
              <a:rPr lang="en-US" sz="1400" dirty="0"/>
              <a:t>Machine Learning</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Static Reports</a:t>
            </a:r>
            <a:r>
              <a:rPr lang="en-US" sz="1400" dirty="0">
                <a:latin typeface="Arial" panose="020B0604020202020204" pitchFamily="34" charset="0"/>
                <a:cs typeface="Arial" panose="020B0604020202020204" pitchFamily="34" charset="0"/>
              </a:rPr>
              <a:t> </a:t>
            </a:r>
          </a:p>
          <a:p>
            <a:pPr marL="0" indent="0">
              <a:buNone/>
            </a:pPr>
            <a:r>
              <a:rPr lang="en-US" sz="1400" dirty="0"/>
              <a:t>   Top 10 Cities for Data Analysts</a:t>
            </a:r>
          </a:p>
          <a:p>
            <a:pPr marL="0" indent="0">
              <a:buNone/>
            </a:pPr>
            <a:r>
              <a:rPr lang="en-US" sz="1400" dirty="0"/>
              <a:t>   Historical unemployment</a:t>
            </a:r>
          </a:p>
          <a:p>
            <a:pPr marL="0" indent="0">
              <a:buNone/>
            </a:pPr>
            <a:r>
              <a:rPr lang="en-US" sz="1400" dirty="0"/>
              <a:t>   Housing Data</a:t>
            </a:r>
          </a:p>
          <a:p>
            <a:pPr marL="0" indent="0">
              <a:buNone/>
            </a:pPr>
            <a:endParaRPr lang="en-US" sz="1400" dirty="0"/>
          </a:p>
          <a:p>
            <a:pPr marL="0" indent="0">
              <a:buNone/>
            </a:pPr>
            <a:r>
              <a:rPr lang="en-US" sz="1400" b="1" dirty="0">
                <a:latin typeface="Arial" panose="020B0604020202020204" pitchFamily="34" charset="0"/>
                <a:cs typeface="Arial" panose="020B0604020202020204" pitchFamily="34" charset="0"/>
              </a:rPr>
              <a:t>Useful Links</a:t>
            </a:r>
            <a:r>
              <a:rPr lang="en-US" sz="1400" dirty="0">
                <a:latin typeface="Arial" panose="020B0604020202020204" pitchFamily="34" charset="0"/>
                <a:cs typeface="Arial" panose="020B0604020202020204" pitchFamily="34" charset="0"/>
              </a:rPr>
              <a:t> </a:t>
            </a:r>
          </a:p>
          <a:p>
            <a:pPr marL="0" indent="0">
              <a:buNone/>
            </a:pPr>
            <a:r>
              <a:rPr lang="en-US" sz="1400" dirty="0"/>
              <a:t>   U.S. Crime map</a:t>
            </a:r>
          </a:p>
          <a:p>
            <a:pPr marL="0" indent="0">
              <a:buNone/>
            </a:pPr>
            <a:r>
              <a:rPr lang="en-US" sz="1400" dirty="0"/>
              <a:t>   U.S. News report</a:t>
            </a:r>
          </a:p>
          <a:p>
            <a:pPr marL="0" indent="0">
              <a:buNone/>
            </a:pPr>
            <a:r>
              <a:rPr lang="en-US" sz="1400" dirty="0"/>
              <a:t>   </a:t>
            </a:r>
          </a:p>
          <a:p>
            <a:pPr marL="0" indent="0">
              <a:buNone/>
            </a:pPr>
            <a:r>
              <a:rPr lang="en-US" sz="1400" dirty="0"/>
              <a:t> </a:t>
            </a:r>
          </a:p>
          <a:p>
            <a:pPr marL="0" indent="0">
              <a:buNone/>
            </a:pPr>
            <a:r>
              <a:rPr lang="en-US" sz="1400" dirty="0"/>
              <a:t>   </a:t>
            </a:r>
          </a:p>
          <a:p>
            <a:endParaRPr lang="en-US" dirty="0"/>
          </a:p>
          <a:p>
            <a:endParaRPr lang="en-US" dirty="0"/>
          </a:p>
        </p:txBody>
      </p:sp>
      <p:sp>
        <p:nvSpPr>
          <p:cNvPr id="3" name="Title 1">
            <a:extLst>
              <a:ext uri="{FF2B5EF4-FFF2-40B4-BE49-F238E27FC236}">
                <a16:creationId xmlns:a16="http://schemas.microsoft.com/office/drawing/2014/main" id="{EECBC305-EB67-4DC9-AA59-DD224041EF5B}"/>
              </a:ext>
            </a:extLst>
          </p:cNvPr>
          <p:cNvSpPr txBox="1">
            <a:spLocks/>
          </p:cNvSpPr>
          <p:nvPr/>
        </p:nvSpPr>
        <p:spPr>
          <a:xfrm>
            <a:off x="-282433" y="1135339"/>
            <a:ext cx="2398395" cy="51416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a:t>Tech Jobs USA</a:t>
            </a:r>
            <a:endParaRPr lang="en-US" sz="1800" dirty="0"/>
          </a:p>
        </p:txBody>
      </p:sp>
      <p:cxnSp>
        <p:nvCxnSpPr>
          <p:cNvPr id="5" name="Straight Connector 4">
            <a:extLst>
              <a:ext uri="{FF2B5EF4-FFF2-40B4-BE49-F238E27FC236}">
                <a16:creationId xmlns:a16="http://schemas.microsoft.com/office/drawing/2014/main" id="{49FA8CB8-4E4E-429B-906F-709CDA653972}"/>
              </a:ext>
            </a:extLst>
          </p:cNvPr>
          <p:cNvCxnSpPr>
            <a:cxnSpLocks/>
          </p:cNvCxnSpPr>
          <p:nvPr/>
        </p:nvCxnSpPr>
        <p:spPr>
          <a:xfrm>
            <a:off x="110950" y="2754399"/>
            <a:ext cx="23871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BB0AC9-31DE-4E5A-92F4-51E22A52AE0B}"/>
              </a:ext>
            </a:extLst>
          </p:cNvPr>
          <p:cNvCxnSpPr>
            <a:cxnSpLocks/>
          </p:cNvCxnSpPr>
          <p:nvPr/>
        </p:nvCxnSpPr>
        <p:spPr>
          <a:xfrm>
            <a:off x="122170" y="3957123"/>
            <a:ext cx="2387174"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97277EE-3F33-4BCB-BE81-74CE2E1F55C2}"/>
              </a:ext>
            </a:extLst>
          </p:cNvPr>
          <p:cNvSpPr txBox="1"/>
          <p:nvPr/>
        </p:nvSpPr>
        <p:spPr>
          <a:xfrm>
            <a:off x="5226907" y="1023087"/>
            <a:ext cx="4547288" cy="369332"/>
          </a:xfrm>
          <a:prstGeom prst="rect">
            <a:avLst/>
          </a:prstGeom>
          <a:noFill/>
        </p:spPr>
        <p:txBody>
          <a:bodyPr wrap="square" rtlCol="0">
            <a:spAutoFit/>
          </a:bodyPr>
          <a:lstStyle/>
          <a:p>
            <a:r>
              <a:rPr lang="en-US" b="1" dirty="0">
                <a:solidFill>
                  <a:srgbClr val="002060"/>
                </a:solidFill>
              </a:rPr>
              <a:t>Data Analyst – Overall Rankings</a:t>
            </a:r>
          </a:p>
        </p:txBody>
      </p:sp>
      <p:pic>
        <p:nvPicPr>
          <p:cNvPr id="11" name="Content Placeholder 4" descr="A screenshot of a cell phone&#10;&#10;Description automatically generated">
            <a:extLst>
              <a:ext uri="{FF2B5EF4-FFF2-40B4-BE49-F238E27FC236}">
                <a16:creationId xmlns:a16="http://schemas.microsoft.com/office/drawing/2014/main" id="{1CD40594-21C5-48EA-AF96-0B9803AAD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517" y="1901833"/>
            <a:ext cx="8731744" cy="3200400"/>
          </a:xfrm>
          <a:prstGeom prst="rect">
            <a:avLst/>
          </a:prstGeom>
        </p:spPr>
      </p:pic>
    </p:spTree>
    <p:extLst>
      <p:ext uri="{BB962C8B-B14F-4D97-AF65-F5344CB8AC3E}">
        <p14:creationId xmlns:p14="http://schemas.microsoft.com/office/powerpoint/2010/main" val="3790030766"/>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412924"/>
      </a:dk2>
      <a:lt2>
        <a:srgbClr val="E2E3E8"/>
      </a:lt2>
      <a:accent1>
        <a:srgbClr val="AAA081"/>
      </a:accent1>
      <a:accent2>
        <a:srgbClr val="BA937F"/>
      </a:accent2>
      <a:accent3>
        <a:srgbClr val="C49396"/>
      </a:accent3>
      <a:accent4>
        <a:srgbClr val="BA7F9C"/>
      </a:accent4>
      <a:accent5>
        <a:srgbClr val="C38FBE"/>
      </a:accent5>
      <a:accent6>
        <a:srgbClr val="A77FBA"/>
      </a:accent6>
      <a:hlink>
        <a:srgbClr val="697AAE"/>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89</TotalTime>
  <Words>610</Words>
  <Application>Microsoft Office PowerPoint</Application>
  <PresentationFormat>Widescreen</PresentationFormat>
  <Paragraphs>199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Avenir Next LT Pro</vt:lpstr>
      <vt:lpstr>Calibri</vt:lpstr>
      <vt:lpstr>AccentBoxVTI</vt:lpstr>
      <vt:lpstr>Career &amp; City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Job Market Analyzer</dc:title>
  <dc:creator>DINESH NAYAK</dc:creator>
  <cp:lastModifiedBy>DINESH NAYAK</cp:lastModifiedBy>
  <cp:revision>11</cp:revision>
  <dcterms:created xsi:type="dcterms:W3CDTF">2020-04-08T20:55:49Z</dcterms:created>
  <dcterms:modified xsi:type="dcterms:W3CDTF">2020-04-08T22:25:22Z</dcterms:modified>
</cp:coreProperties>
</file>